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8288000" cy="10287000"/>
  <p:notesSz cx="6858000" cy="9144000"/>
  <p:embeddedFontLst>
    <p:embeddedFont>
      <p:font typeface="Arial" panose="020B0604020202020204" pitchFamily="34" charset="0"/>
      <p:regular r:id="rId18"/>
    </p:embeddedFont>
    <p:embeddedFont>
      <p:font typeface="Arimo"/>
      <p:regular r:id="rId19"/>
    </p:embeddedFont>
    <p:embeddedFont>
      <p:font typeface="Arimo Bold" panose="020B0604020202020204"/>
      <p:regular r:id="rId20"/>
    </p:embeddedFont>
    <p:embeddedFont>
      <p:font typeface="Bookman Old Style" panose="02050604050505020204" pitchFamily="18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mbria" panose="02040503050406030204" pitchFamily="18" charset="0"/>
      <p:regular r:id="rId29"/>
      <p:bold r:id="rId30"/>
      <p:italic r:id="rId31"/>
      <p:boldItalic r:id="rId32"/>
    </p:embeddedFont>
    <p:embeddedFont>
      <p:font typeface="Cambria Math" panose="02040503050406030204" pitchFamily="18" charset="0"/>
      <p:regular r:id="rId33"/>
    </p:embeddedFont>
    <p:embeddedFont>
      <p:font typeface="Forum"/>
      <p:regular r:id="rId34"/>
    </p:embeddedFont>
    <p:embeddedFont>
      <p:font typeface="Georgia" panose="02040502050405020303" pitchFamily="18" charset="0"/>
      <p:regular r:id="rId35"/>
      <p:bold r:id="rId36"/>
      <p:italic r:id="rId37"/>
      <p:boldItalic r:id="rId38"/>
    </p:embeddedFont>
    <p:embeddedFont>
      <p:font typeface="Lora" pitchFamily="2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88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303" autoAdjust="0"/>
  </p:normalViewPr>
  <p:slideViewPr>
    <p:cSldViewPr>
      <p:cViewPr varScale="1">
        <p:scale>
          <a:sx n="55" d="100"/>
          <a:sy n="55" d="100"/>
        </p:scale>
        <p:origin x="144" y="1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tableStyles" Target="tableStyles.xml"/><Relationship Id="rId20" Type="http://schemas.openxmlformats.org/officeDocument/2006/relationships/font" Target="fonts/font3.fntdata"/><Relationship Id="rId41" Type="http://schemas.openxmlformats.org/officeDocument/2006/relationships/font" Target="fonts/font24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file:///E:\Yashu\Yasmeen\Yashu%20Projects\Group%20project\Swiggy%20Analysis%20Project\Swiggy%20Analysis_Dashboard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4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5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[Swiggy Analysis_Dashboard.xlsx]1. Area_wise restaurants!PivotTable2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Area_wise</a:t>
            </a:r>
            <a:r>
              <a:rPr lang="en-US" sz="24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Distribution of Restaurant</a:t>
            </a:r>
          </a:p>
        </c:rich>
      </c:tx>
      <c:layout>
        <c:manualLayout>
          <c:xMode val="edge"/>
          <c:yMode val="edge"/>
          <c:x val="0.46696998226230801"/>
          <c:y val="1.286812893586619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0.20876046419654323"/>
              <c:y val="5.0925925925925923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1021174B-1D81-4AF0-90A7-5F44225E0E23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337D5FBC-579E-4224-82CD-5234FA489866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0.11680645020520872"/>
              <c:y val="0.3009259259259259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E842891B-F85B-42F6-9FEC-DDF30195F267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5E481E3A-1116-40FF-BA01-1C4096100461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0.2037899769537683"/>
              <c:y val="-0.1111111111111111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D57BC432-4CC8-4FBC-A4BD-7695BCD99280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6C2E8101-5E3C-4255-8EF6-030A17CF53A6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0.20876046419654315"/>
              <c:y val="9.2592592592592587E-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ECAB152-9B46-45F8-A709-2235AA1EFD74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8D0F75C8-85B5-4BB7-810D-2EFF8B0D8CBC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0.2559800930029042"/>
              <c:y val="0.1620370370370370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5897A796-11E2-4834-9597-9333483230B8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7C82C6C2-ADA8-4061-B3C4-05B0786A62D9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0.24852436213874196"/>
              <c:y val="-8.796296296296296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F462CF9D-BD6B-48E9-B099-A5E7884EFEAF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DB2CF0B0-BF84-4819-A361-ECB7E796D27C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0.20876046419654315"/>
              <c:y val="9.2592592592592587E-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ECAB152-9B46-45F8-A709-2235AA1EFD74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8D0F75C8-85B5-4BB7-810D-2EFF8B0D8CBC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0.20876046419654323"/>
              <c:y val="5.0925925925925923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1021174B-1D81-4AF0-90A7-5F44225E0E23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337D5FBC-579E-4224-82CD-5234FA489866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0.11680645020520872"/>
              <c:y val="0.3009259259259259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E842891B-F85B-42F6-9FEC-DDF30195F267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5E481E3A-1116-40FF-BA01-1C4096100461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0.2559800930029042"/>
              <c:y val="0.1620370370370370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5897A796-11E2-4834-9597-9333483230B8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7C82C6C2-ADA8-4061-B3C4-05B0786A62D9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0.24852436213874196"/>
              <c:y val="-8.796296296296296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F462CF9D-BD6B-48E9-B099-A5E7884EFEAF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DB2CF0B0-BF84-4819-A361-ECB7E796D27C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0.2037899769537683"/>
              <c:y val="-0.1111111111111111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D57BC432-4CC8-4FBC-A4BD-7695BCD99280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6C2E8101-5E3C-4255-8EF6-030A17CF53A6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0.20876046419654315"/>
              <c:y val="9.2592592592592587E-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ECAB152-9B46-45F8-A709-2235AA1EFD74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8D0F75C8-85B5-4BB7-810D-2EFF8B0D8CBC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0.20876046419654323"/>
              <c:y val="5.0925925925925923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1021174B-1D81-4AF0-90A7-5F44225E0E23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337D5FBC-579E-4224-82CD-5234FA489866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0.11680645020520872"/>
              <c:y val="0.3009259259259259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E842891B-F85B-42F6-9FEC-DDF30195F267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5E481E3A-1116-40FF-BA01-1C4096100461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0.2559800930029042"/>
              <c:y val="0.16203703703703703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5897A796-11E2-4834-9597-9333483230B8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7C82C6C2-ADA8-4061-B3C4-05B0786A62D9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0.24852436213874196"/>
              <c:y val="-8.796296296296296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F462CF9D-BD6B-48E9-B099-A5E7884EFEAF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DB2CF0B0-BF84-4819-A361-ECB7E796D27C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0.2037899769537683"/>
              <c:y val="-0.1111111111111111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D57BC432-4CC8-4FBC-A4BD-7695BCD99280}" type="CATEGORYNAME">
                  <a:rPr lang="en-US" sz="1000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6C2E8101-5E3C-4255-8EF6-030A17CF53A6}" type="PERCENTAGE">
                  <a:rPr lang="en-US" sz="1000" b="1" baseline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27012357830271216"/>
          <c:y val="0.17901283172936719"/>
          <c:w val="0.47364173228346457"/>
          <c:h val="0.78940288713910756"/>
        </c:manualLayout>
      </c:layout>
      <c:doughnutChart>
        <c:varyColors val="1"/>
        <c:ser>
          <c:idx val="0"/>
          <c:order val="0"/>
          <c:tx>
            <c:strRef>
              <c:f>'1. Area_wise restaurants'!$B$5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765B-4171-8931-E07E4C13A81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765B-4171-8931-E07E4C13A81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765B-4171-8931-E07E4C13A81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765B-4171-8931-E07E4C13A81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765B-4171-8931-E07E4C13A81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765B-4171-8931-E07E4C13A811}"/>
              </c:ext>
            </c:extLst>
          </c:dPt>
          <c:dLbls>
            <c:dLbl>
              <c:idx val="0"/>
              <c:layout>
                <c:manualLayout>
                  <c:x val="0.24408225569686692"/>
                  <c:y val="4.8294942898897755E-2"/>
                </c:manualLayout>
              </c:layout>
              <c:tx>
                <c:rich>
                  <a:bodyPr/>
                  <a:lstStyle/>
                  <a:p>
                    <a:fld id="{2ECAB152-9B46-45F8-A709-2235AA1EFD74}" type="CATEGORYNAME">
                      <a:rPr lang="en-US" sz="20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[CATEGORY NAME]</a:t>
                    </a:fld>
                    <a:r>
                      <a:rPr lang="en-US" sz="1800" b="1" baseline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
</a:t>
                    </a:r>
                    <a:fld id="{8D0F75C8-85B5-4BB7-810D-2EFF8B0D8CBC}" type="PERCENTAGE">
                      <a:rPr lang="en-US" sz="2000" b="1" baseline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[PERCENTAGE]</a:t>
                    </a:fld>
                    <a:endParaRPr lang="en-US" sz="1800" b="1" baseline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278362547841477"/>
                      <c:h val="0.1205387432166980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765B-4171-8931-E07E4C13A811}"/>
                </c:ext>
              </c:extLst>
            </c:dLbl>
            <c:dLbl>
              <c:idx val="1"/>
              <c:layout>
                <c:manualLayout>
                  <c:x val="0.20876046419654323"/>
                  <c:y val="5.0925925925925923E-2"/>
                </c:manualLayout>
              </c:layout>
              <c:tx>
                <c:rich>
                  <a:bodyPr/>
                  <a:lstStyle/>
                  <a:p>
                    <a:fld id="{1021174B-1D81-4AF0-90A7-5F44225E0E23}" type="CATEGORYNAME">
                      <a:rPr lang="en-US" sz="18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[CATEGORY NAME]</a:t>
                    </a:fld>
                    <a:r>
                      <a:rPr lang="en-US" sz="1800" b="1" baseline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
</a:t>
                    </a:r>
                    <a:fld id="{337D5FBC-579E-4224-82CD-5234FA489866}" type="PERCENTAGE">
                      <a:rPr lang="en-US" sz="1800" b="1" baseline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[PERCENTAGE]</a:t>
                    </a:fld>
                    <a:endParaRPr lang="en-US" sz="1800" b="1" baseline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765B-4171-8931-E07E4C13A811}"/>
                </c:ext>
              </c:extLst>
            </c:dLbl>
            <c:dLbl>
              <c:idx val="2"/>
              <c:layout>
                <c:manualLayout>
                  <c:x val="-0.11680645020520872"/>
                  <c:y val="0.30092592592592593"/>
                </c:manualLayout>
              </c:layout>
              <c:tx>
                <c:rich>
                  <a:bodyPr/>
                  <a:lstStyle/>
                  <a:p>
                    <a:fld id="{E842891B-F85B-42F6-9FEC-DDF30195F267}" type="CATEGORYNAME">
                      <a:rPr lang="en-US" sz="18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[CATEGORY NAME]</a:t>
                    </a:fld>
                    <a:r>
                      <a:rPr lang="en-US" baseline="0" dirty="0"/>
                      <a:t>
</a:t>
                    </a:r>
                    <a:fld id="{5E481E3A-1116-40FF-BA01-1C4096100461}" type="PERCENTAGE">
                      <a:rPr lang="en-US" sz="1800" b="1" baseline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[PERCENTAGE]</a:t>
                    </a:fld>
                    <a:endParaRPr lang="en-US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765B-4171-8931-E07E4C13A811}"/>
                </c:ext>
              </c:extLst>
            </c:dLbl>
            <c:dLbl>
              <c:idx val="3"/>
              <c:layout>
                <c:manualLayout>
                  <c:x val="-0.2559800930029042"/>
                  <c:y val="0.16203703703703703"/>
                </c:manualLayout>
              </c:layout>
              <c:tx>
                <c:rich>
                  <a:bodyPr/>
                  <a:lstStyle/>
                  <a:p>
                    <a:fld id="{5897A796-11E2-4834-9597-9333483230B8}" type="CATEGORYNAME">
                      <a:rPr lang="en-US" sz="20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[CATEGORY NAME]</a:t>
                    </a:fld>
                    <a:r>
                      <a:rPr lang="en-US" sz="1800" b="1" baseline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
</a:t>
                    </a:r>
                    <a:fld id="{7C82C6C2-ADA8-4061-B3C4-05B0786A62D9}" type="PERCENTAGE">
                      <a:rPr lang="en-US" sz="2000" b="1" baseline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[PERCENTAGE]</a:t>
                    </a:fld>
                    <a:endParaRPr lang="en-US" sz="1800" b="1" baseline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765B-4171-8931-E07E4C13A811}"/>
                </c:ext>
              </c:extLst>
            </c:dLbl>
            <c:dLbl>
              <c:idx val="4"/>
              <c:layout>
                <c:manualLayout>
                  <c:x val="-0.20437212276333724"/>
                  <c:y val="-6.4202112051878674E-2"/>
                </c:manualLayout>
              </c:layout>
              <c:tx>
                <c:rich>
                  <a:bodyPr/>
                  <a:lstStyle/>
                  <a:p>
                    <a:fld id="{F462CF9D-BD6B-48E9-B099-A5E7884EFEAF}" type="CATEGORYNAME">
                      <a:rPr lang="en-US" sz="18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[CATEGORY NAME]</a:t>
                    </a:fld>
                    <a:r>
                      <a:rPr lang="en-US" sz="1800" b="1" baseline="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
</a:t>
                    </a:r>
                    <a:fld id="{DB2CF0B0-BF84-4819-A361-ECB7E796D27C}" type="PERCENTAGE">
                      <a:rPr lang="en-US" sz="1800" b="1" baseline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[PERCENTAGE]</a:t>
                    </a:fld>
                    <a:endParaRPr lang="en-US" sz="1800" b="1" baseline="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335996782919371"/>
                      <c:h val="8.9989077759589628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765B-4171-8931-E07E4C13A811}"/>
                </c:ext>
              </c:extLst>
            </c:dLbl>
            <c:dLbl>
              <c:idx val="5"/>
              <c:layout>
                <c:manualLayout>
                  <c:x val="0.2037899769537683"/>
                  <c:y val="-0.1111111111111111"/>
                </c:manualLayout>
              </c:layout>
              <c:tx>
                <c:rich>
                  <a:bodyPr/>
                  <a:lstStyle/>
                  <a:p>
                    <a:fld id="{D57BC432-4CC8-4FBC-A4BD-7695BCD99280}" type="CATEGORYNAME">
                      <a:rPr lang="en-US" sz="20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[CATEGORY NAME]</a:t>
                    </a:fld>
                    <a:r>
                      <a:rPr lang="en-US" sz="1800" b="1" baseline="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
</a:t>
                    </a:r>
                    <a:fld id="{6C2E8101-5E3C-4255-8EF6-030A17CF53A6}" type="PERCENTAGE">
                      <a:rPr lang="en-US" sz="2000" b="1" baseline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[PERCENTAGE]</a:t>
                    </a:fld>
                    <a:endParaRPr lang="en-US" sz="1800" b="1" baseline="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765B-4171-8931-E07E4C13A811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'1. Area_wise restaurants'!$A$6:$A$12</c:f>
              <c:strCache>
                <c:ptCount val="6"/>
                <c:pt idx="0">
                  <c:v>Indiranagar</c:v>
                </c:pt>
                <c:pt idx="1">
                  <c:v>Btm Layout</c:v>
                </c:pt>
                <c:pt idx="2">
                  <c:v>Koramangala</c:v>
                </c:pt>
                <c:pt idx="3">
                  <c:v>Shivaji Nagar</c:v>
                </c:pt>
                <c:pt idx="4">
                  <c:v>Rt Nagar</c:v>
                </c:pt>
                <c:pt idx="5">
                  <c:v>Jp Nagar</c:v>
                </c:pt>
              </c:strCache>
            </c:strRef>
          </c:cat>
          <c:val>
            <c:numRef>
              <c:f>'1. Area_wise restaurants'!$B$6:$B$12</c:f>
              <c:numCache>
                <c:formatCode>General</c:formatCode>
                <c:ptCount val="6"/>
                <c:pt idx="0">
                  <c:v>103</c:v>
                </c:pt>
                <c:pt idx="1">
                  <c:v>90</c:v>
                </c:pt>
                <c:pt idx="2">
                  <c:v>83</c:v>
                </c:pt>
                <c:pt idx="3">
                  <c:v>17</c:v>
                </c:pt>
                <c:pt idx="4">
                  <c:v>13</c:v>
                </c:pt>
                <c:pt idx="5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765B-4171-8931-E07E4C13A8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57150"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[Swiggy Analysis_Dashboard.xlsx]6. Area-wise cheap &amp; expensive!PivotTable5</c:name>
    <c:fmtId val="2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2400" b="1" i="0" u="none" strike="noStrike" baseline="0" dirty="0" err="1"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Area_wise</a:t>
            </a:r>
            <a:r>
              <a:rPr lang="en-IN" sz="2400" b="1" i="0" u="none" strike="noStrike" baseline="0" dirty="0"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Expensive Restaurant</a:t>
            </a:r>
            <a:r>
              <a:rPr lang="en-IN" sz="2400" b="0" i="0" u="none" strike="noStrike" baseline="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endParaRPr lang="en-US" sz="24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c:rich>
      </c:tx>
      <c:layout>
        <c:manualLayout>
          <c:xMode val="edge"/>
          <c:yMode val="edge"/>
          <c:x val="0.81415765355423297"/>
          <c:y val="2.588218139399245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35E6F60A-27FB-4669-B696-D2AE59B01A7F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7C80B53-3D72-41C3-842B-DA350AD99970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70F1B4CC-3A64-4BCE-AFF2-21B1FBF29BA7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83614B7A-D91F-4FCB-9602-F9A55C0293C4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D3390B06-DDEE-4B56-AB30-4BB680124A0D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5D9E8461-7D20-462A-A516-FEB53FFBFBD1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765DA17C-7F56-40B7-B78C-9011E453557C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128CEE04-0EBD-4C08-B637-7532E5B78A98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9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9ACE0A14-163A-485F-9367-26169E1BA38D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0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CAF7D89-F8D1-4B3A-9D54-AE59D1801515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1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5EB9530C-3481-4E7D-B505-6AC1A1F115AD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2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6DB7E6FB-B16F-4164-B4A6-41CEEE8EC0D9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6DB7E6FB-B16F-4164-B4A6-41CEEE8EC0D9}" type="VALUE">
                  <a:rPr lang="en-US" b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5EB9530C-3481-4E7D-B505-6AC1A1F115AD}" type="VALUE">
                  <a:rPr lang="en-US" b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BCAF7D89-F8D1-4B3A-9D54-AE59D1801515}" type="VALUE">
                  <a:rPr lang="en-US" b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ACE0A14-163A-485F-9367-26169E1BA38D}" type="VALUE">
                  <a:rPr lang="en-US" b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128CEE04-0EBD-4C08-B637-7532E5B78A98}" type="VALUE">
                  <a:rPr lang="en-US" b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765DA17C-7F56-40B7-B78C-9011E453557C}" type="VALUE">
                  <a:rPr lang="en-US" b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5D9E8461-7D20-462A-A516-FEB53FFBFBD1}" type="VALUE">
                  <a:rPr lang="en-US" b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D3390B06-DDEE-4B56-AB30-4BB680124A0D}" type="VALUE">
                  <a:rPr lang="en-US" b="0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1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6DB7E6FB-B16F-4164-B4A6-41CEEE8EC0D9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3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5EB9530C-3481-4E7D-B505-6AC1A1F115AD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4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CAF7D89-F8D1-4B3A-9D54-AE59D1801515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5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9ACE0A14-163A-485F-9367-26169E1BA38D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6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128CEE04-0EBD-4C08-B637-7532E5B78A98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7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765DA17C-7F56-40B7-B78C-9011E453557C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8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5D9E8461-7D20-462A-A516-FEB53FFBFBD1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9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D3390B06-DDEE-4B56-AB30-4BB680124A0D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0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83614B7A-D91F-4FCB-9602-F9A55C0293C4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1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35E6F60A-27FB-4669-B696-D2AE59B01A7F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2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7C80B53-3D72-41C3-842B-DA350AD99970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3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70F1B4CC-3A64-4BCE-AFF2-21B1FBF29BA7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4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6DB7E6FB-B16F-4164-B4A6-41CEEE8EC0D9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6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5EB9530C-3481-4E7D-B505-6AC1A1F115AD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7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CAF7D89-F8D1-4B3A-9D54-AE59D1801515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8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9ACE0A14-163A-485F-9367-26169E1BA38D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9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128CEE04-0EBD-4C08-B637-7532E5B78A98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0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765DA17C-7F56-40B7-B78C-9011E453557C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1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5D9E8461-7D20-462A-A516-FEB53FFBFBD1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2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D3390B06-DDEE-4B56-AB30-4BB680124A0D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3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83614B7A-D91F-4FCB-9602-F9A55C0293C4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4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35E6F60A-27FB-4669-B696-D2AE59B01A7F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5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7C80B53-3D72-41C3-842B-DA350AD99970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6"/>
        <c:spPr>
          <a:solidFill>
            <a:schemeClr val="accent4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70F1B4CC-3A64-4BCE-AFF2-21B1FBF29BA7}" type="VALUE">
                  <a:rPr lang="en-US" sz="920" b="1" i="0" baseline="0">
                    <a:solidFill>
                      <a:sysClr val="windowText" lastClr="000000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solidFill>
                <a:schemeClr val="bg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'6. Area-wise cheap &amp; expensive'!$B$6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4"/>
            </a:solidFill>
            <a:ln w="38100">
              <a:solidFill>
                <a:sysClr val="windowText" lastClr="000000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F70-4FA6-9B17-0542457AFE5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F70-4FA6-9B17-0542457AFE58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F70-4FA6-9B17-0542457AFE5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F70-4FA6-9B17-0542457AFE58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F70-4FA6-9B17-0542457AFE58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F70-4FA6-9B17-0542457AFE58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CF70-4FA6-9B17-0542457AFE58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CF70-4FA6-9B17-0542457AFE58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CF70-4FA6-9B17-0542457AFE58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CF70-4FA6-9B17-0542457AFE58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CF70-4FA6-9B17-0542457AFE58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4"/>
              </a:solidFill>
              <a:ln w="3810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CF70-4FA6-9B17-0542457AFE58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6DB7E6FB-B16F-4164-B4A6-41CEEE8EC0D9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F70-4FA6-9B17-0542457AFE5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5EB9530C-3481-4E7D-B505-6AC1A1F115AD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F70-4FA6-9B17-0542457AFE5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BCAF7D89-F8D1-4B3A-9D54-AE59D1801515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CF70-4FA6-9B17-0542457AFE58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9ACE0A14-163A-485F-9367-26169E1BA38D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CF70-4FA6-9B17-0542457AFE58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128CEE04-0EBD-4C08-B637-7532E5B78A98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CF70-4FA6-9B17-0542457AFE58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765DA17C-7F56-40B7-B78C-9011E453557C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CF70-4FA6-9B17-0542457AFE58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5D9E8461-7D20-462A-A516-FEB53FFBFBD1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CF70-4FA6-9B17-0542457AFE58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D3390B06-DDEE-4B56-AB30-4BB680124A0D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CF70-4FA6-9B17-0542457AFE58}"/>
                </c:ext>
              </c:extLst>
            </c:dLbl>
            <c:dLbl>
              <c:idx val="8"/>
              <c:tx>
                <c:rich>
                  <a:bodyPr/>
                  <a:lstStyle/>
                  <a:p>
                    <a:fld id="{83614B7A-D91F-4FCB-9602-F9A55C0293C4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CF70-4FA6-9B17-0542457AFE58}"/>
                </c:ext>
              </c:extLst>
            </c:dLbl>
            <c:dLbl>
              <c:idx val="9"/>
              <c:tx>
                <c:rich>
                  <a:bodyPr/>
                  <a:lstStyle/>
                  <a:p>
                    <a:fld id="{35E6F60A-27FB-4669-B696-D2AE59B01A7F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3-CF70-4FA6-9B17-0542457AFE58}"/>
                </c:ext>
              </c:extLst>
            </c:dLbl>
            <c:dLbl>
              <c:idx val="10"/>
              <c:tx>
                <c:rich>
                  <a:bodyPr/>
                  <a:lstStyle/>
                  <a:p>
                    <a:fld id="{27C80B53-3D72-41C3-842B-DA350AD99970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5-CF70-4FA6-9B17-0542457AFE58}"/>
                </c:ext>
              </c:extLst>
            </c:dLbl>
            <c:dLbl>
              <c:idx val="11"/>
              <c:tx>
                <c:rich>
                  <a:bodyPr/>
                  <a:lstStyle/>
                  <a:p>
                    <a:fld id="{70F1B4CC-3A64-4BCE-AFF2-21B1FBF29BA7}" type="VALUE">
                      <a:rPr lang="en-US" sz="2000" b="1" i="0" baseline="0">
                        <a:solidFill>
                          <a:sysClr val="windowText" lastClr="000000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7-CF70-4FA6-9B17-0542457AFE58}"/>
                </c:ext>
              </c:extLst>
            </c:dLbl>
            <c:spPr>
              <a:noFill/>
              <a:ln>
                <a:solidFill>
                  <a:schemeClr val="bg1"/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'6. Area-wise cheap &amp; expensive'!$A$7:$A$18</c:f>
              <c:strCache>
                <c:ptCount val="12"/>
                <c:pt idx="0">
                  <c:v>Burger Seigneur</c:v>
                </c:pt>
                <c:pt idx="1">
                  <c:v>89 Express Dhaba</c:v>
                </c:pt>
                <c:pt idx="2">
                  <c:v>Nomad Pizza- Traveller Series</c:v>
                </c:pt>
                <c:pt idx="3">
                  <c:v>Baking Bad  - Pizza Delivery</c:v>
                </c:pt>
                <c:pt idx="4">
                  <c:v>METRO FOOD</c:v>
                </c:pt>
                <c:pt idx="5">
                  <c:v>Louis Burger</c:v>
                </c:pt>
                <c:pt idx="6">
                  <c:v>Haagen Dazs</c:v>
                </c:pt>
                <c:pt idx="7">
                  <c:v>ITC Fabelle Chocolates</c:v>
                </c:pt>
                <c:pt idx="8">
                  <c:v>Savoury Restaurant</c:v>
                </c:pt>
                <c:pt idx="9">
                  <c:v>Social</c:v>
                </c:pt>
                <c:pt idx="10">
                  <c:v>Leon's - Burgers &amp;amp; Wings (Leon Grill)</c:v>
                </c:pt>
                <c:pt idx="11">
                  <c:v>Kudo</c:v>
                </c:pt>
              </c:strCache>
            </c:strRef>
          </c:cat>
          <c:val>
            <c:numRef>
              <c:f>'6. Area-wise cheap &amp; expensive'!$B$7:$B$18</c:f>
              <c:numCache>
                <c:formatCode>General</c:formatCode>
                <c:ptCount val="12"/>
                <c:pt idx="0">
                  <c:v>600</c:v>
                </c:pt>
                <c:pt idx="1">
                  <c:v>445</c:v>
                </c:pt>
                <c:pt idx="2">
                  <c:v>425</c:v>
                </c:pt>
                <c:pt idx="3">
                  <c:v>325</c:v>
                </c:pt>
                <c:pt idx="4">
                  <c:v>322.5</c:v>
                </c:pt>
                <c:pt idx="5">
                  <c:v>300</c:v>
                </c:pt>
                <c:pt idx="6">
                  <c:v>300</c:v>
                </c:pt>
                <c:pt idx="7">
                  <c:v>300</c:v>
                </c:pt>
                <c:pt idx="8">
                  <c:v>300</c:v>
                </c:pt>
                <c:pt idx="9">
                  <c:v>300</c:v>
                </c:pt>
                <c:pt idx="10">
                  <c:v>300</c:v>
                </c:pt>
                <c:pt idx="11">
                  <c:v>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CF70-4FA6-9B17-0542457AFE5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379695807"/>
        <c:axId val="1379694847"/>
      </c:barChart>
      <c:valAx>
        <c:axId val="1379694847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379695807"/>
        <c:crosses val="autoZero"/>
        <c:crossBetween val="between"/>
      </c:valAx>
      <c:catAx>
        <c:axId val="1379695807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137969484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571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lrMapOvr bg1="lt1" tx1="dk1" bg2="lt2" tx2="dk2" accent1="accent1" accent2="accent2" accent3="accent3" accent4="accent4" accent5="accent5" accent6="accent6" hlink="hlink" folHlink="folHlink"/>
  <c:pivotSource>
    <c:name>[Swiggy Analysis_Dashboard.xlsx]3.Max no of restra location!PivotTable3</c:name>
    <c:fmtId val="9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Maximum number of restaurant where the </a:t>
            </a:r>
            <a:r>
              <a:rPr lang="en-US" sz="2400" b="1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delivery_review_number</a:t>
            </a:r>
            <a:r>
              <a:rPr lang="en-US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is greater than 1000</a:t>
            </a:r>
          </a:p>
        </c:rich>
      </c:tx>
      <c:layout>
        <c:manualLayout>
          <c:xMode val="edge"/>
          <c:yMode val="edge"/>
          <c:x val="0.91531840943090303"/>
          <c:y val="1.303683193446973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89772F8D-A7BB-46C6-B035-41A90BCD1E7E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3387068A-D180-4E56-BF58-3E3108F1ECA9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C7C73B7-19F3-4DA6-89F3-E5E3B4CE7AAE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B3059FE4-BD66-4E1A-8BE4-77025E9F1302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6FCF4BE-5519-4641-95A2-E7C0F5640691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D59D20B-9621-437C-89D3-08DF13508A19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557427CE-0CBD-4F3F-BFAD-87690AEFA6A7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B439965B-BD1A-4506-9DF0-21B12F2EC9C6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9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13E2994D-0AA4-4C5E-AE33-7CAB828C9376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0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FDACFF3E-69A3-4D2D-BFD7-F84A1747E5C7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1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BC785903-4FB7-4D0D-820A-DD038C60110D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2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67F92991-9784-4F0E-9B45-7BDD35332AFE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3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BC785903-4FB7-4D0D-820A-DD038C60110D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5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FDACFF3E-69A3-4D2D-BFD7-F84A1747E5C7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6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13E2994D-0AA4-4C5E-AE33-7CAB828C9376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7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67F92991-9784-4F0E-9B45-7BDD35332AFE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8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B439965B-BD1A-4506-9DF0-21B12F2EC9C6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9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557427CE-0CBD-4F3F-BFAD-87690AEFA6A7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0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D59D20B-9621-437C-89D3-08DF13508A19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1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6FCF4BE-5519-4641-95A2-E7C0F5640691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2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B3059FE4-BD66-4E1A-8BE4-77025E9F1302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3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C7C73B7-19F3-4DA6-89F3-E5E3B4CE7AAE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4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3387068A-D180-4E56-BF58-3E3108F1ECA9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5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89772F8D-A7BB-46C6-B035-41A90BCD1E7E}" type="VALUE">
                  <a:rPr lang="en-US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6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C785903-4FB7-4D0D-820A-DD038C60110D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8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FDACFF3E-69A3-4D2D-BFD7-F84A1747E5C7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9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13E2994D-0AA4-4C5E-AE33-7CAB828C9376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0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67F92991-9784-4F0E-9B45-7BDD35332AF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1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439965B-BD1A-4506-9DF0-21B12F2EC9C6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2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557427CE-0CBD-4F3F-BFAD-87690AEFA6A7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3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D59D20B-9621-437C-89D3-08DF13508A19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4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96FCF4BE-5519-4641-95A2-E7C0F5640691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5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3059FE4-BD66-4E1A-8BE4-77025E9F1302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6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C7C73B7-19F3-4DA6-89F3-E5E3B4CE7AA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7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3387068A-D180-4E56-BF58-3E3108F1ECA9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8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89772F8D-A7BB-46C6-B035-41A90BCD1E7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9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C785903-4FB7-4D0D-820A-DD038C60110D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1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FDACFF3E-69A3-4D2D-BFD7-F84A1747E5C7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2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13E2994D-0AA4-4C5E-AE33-7CAB828C9376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3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67F92991-9784-4F0E-9B45-7BDD35332AF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4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439965B-BD1A-4506-9DF0-21B12F2EC9C6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5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557427CE-0CBD-4F3F-BFAD-87690AEFA6A7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6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D59D20B-9621-437C-89D3-08DF13508A19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7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96FCF4BE-5519-4641-95A2-E7C0F5640691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8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3059FE4-BD66-4E1A-8BE4-77025E9F1302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9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C7C73B7-19F3-4DA6-89F3-E5E3B4CE7AA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0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3387068A-D180-4E56-BF58-3E3108F1ECA9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1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89772F8D-A7BB-46C6-B035-41A90BCD1E7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2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C785903-4FB7-4D0D-820A-DD038C60110D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4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FDACFF3E-69A3-4D2D-BFD7-F84A1747E5C7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5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13E2994D-0AA4-4C5E-AE33-7CAB828C9376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6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67F92991-9784-4F0E-9B45-7BDD35332AF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7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439965B-BD1A-4506-9DF0-21B12F2EC9C6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8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557427CE-0CBD-4F3F-BFAD-87690AEFA6A7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9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D59D20B-9621-437C-89D3-08DF13508A19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0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96FCF4BE-5519-4641-95A2-E7C0F5640691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1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3059FE4-BD66-4E1A-8BE4-77025E9F1302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2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C7C73B7-19F3-4DA6-89F3-E5E3B4CE7AA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3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3387068A-D180-4E56-BF58-3E3108F1ECA9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4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89772F8D-A7BB-46C6-B035-41A90BCD1E7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5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C785903-4FB7-4D0D-820A-DD038C60110D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7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FDACFF3E-69A3-4D2D-BFD7-F84A1747E5C7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8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13E2994D-0AA4-4C5E-AE33-7CAB828C9376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9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67F92991-9784-4F0E-9B45-7BDD35332AF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0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439965B-BD1A-4506-9DF0-21B12F2EC9C6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1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557427CE-0CBD-4F3F-BFAD-87690AEFA6A7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2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D59D20B-9621-437C-89D3-08DF13508A19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3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96FCF4BE-5519-4641-95A2-E7C0F5640691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4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3059FE4-BD66-4E1A-8BE4-77025E9F1302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5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C7C73B7-19F3-4DA6-89F3-E5E3B4CE7AA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6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3387068A-D180-4E56-BF58-3E3108F1ECA9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7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89772F8D-A7BB-46C6-B035-41A90BCD1E7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8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C785903-4FB7-4D0D-820A-DD038C60110D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0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FDACFF3E-69A3-4D2D-BFD7-F84A1747E5C7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1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13E2994D-0AA4-4C5E-AE33-7CAB828C9376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2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67F92991-9784-4F0E-9B45-7BDD35332AF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3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439965B-BD1A-4506-9DF0-21B12F2EC9C6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4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557427CE-0CBD-4F3F-BFAD-87690AEFA6A7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5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D59D20B-9621-437C-89D3-08DF13508A19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6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96FCF4BE-5519-4641-95A2-E7C0F5640691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7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B3059FE4-BD66-4E1A-8BE4-77025E9F1302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8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2C7C73B7-19F3-4DA6-89F3-E5E3B4CE7AA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89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3387068A-D180-4E56-BF58-3E3108F1ECA9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90"/>
        <c:spPr>
          <a:solidFill>
            <a:schemeClr val="accent5"/>
          </a:solidFill>
          <a:ln>
            <a:noFill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2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fld id="{89772F8D-A7BB-46C6-B035-41A90BCD1E7E}" type="VALUE">
                  <a:rPr lang="en-US" sz="920" b="1" i="0" baseline="0">
                    <a:solidFill>
                      <a:schemeClr val="tx1"/>
                    </a:solidFill>
                    <a:latin typeface="Arial" panose="020B0604020202020204" pitchFamily="34" charset="0"/>
                  </a:rPr>
                  <a:pPr>
                    <a:defRPr sz="920" b="1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2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1666477107028288"/>
          <c:y val="0.21131522021285801"/>
          <c:w val="0.80945750152443063"/>
          <c:h val="0.7242773499466412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'3.Max no of restra location'!$B$5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3C8-4744-9837-4E5B7CD8B72C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3C8-4744-9837-4E5B7CD8B72C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3C8-4744-9837-4E5B7CD8B72C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3C8-4744-9837-4E5B7CD8B72C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A3C8-4744-9837-4E5B7CD8B72C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A3C8-4744-9837-4E5B7CD8B72C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A3C8-4744-9837-4E5B7CD8B72C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A3C8-4744-9837-4E5B7CD8B72C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A3C8-4744-9837-4E5B7CD8B72C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A3C8-4744-9837-4E5B7CD8B72C}"/>
              </c:ext>
            </c:extLst>
          </c:dPt>
          <c:dPt>
            <c:idx val="12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A3C8-4744-9837-4E5B7CD8B72C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A3C8-4744-9837-4E5B7CD8B72C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BC785903-4FB7-4D0D-820A-DD038C60110D}" type="VALUE">
                      <a:rPr lang="en-US" sz="1400" b="1" i="0" baseline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2.7874612264376045E-2"/>
                      <c:h val="2.9327184880164746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3C8-4744-9837-4E5B7CD8B72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EFF3F6C-DD2B-4CF5-9588-9DCA230D37EE}" type="VALUE">
                      <a:rPr lang="en-US" sz="1400" b="1"/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2.3013468013468014E-2"/>
                      <c:h val="3.0588366771673758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A-A3C8-4744-9837-4E5B7CD8B72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FDACFF3E-69A3-4D2D-BFD7-F84A1747E5C7}" type="VALUE">
                      <a:rPr lang="en-US" sz="1400" b="1" i="0" baseline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1.7773602163365942E-2"/>
                      <c:h val="1.9915379719649743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A3C8-4744-9837-4E5B7CD8B72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18C09782-FB90-4D58-A1B3-12AD830858AA}" type="VALUE">
                      <a:rPr lang="en-US" sz="1400" b="1"/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2.2546263156499373E-2"/>
                      <c:h val="3.1833333333333325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9-A3C8-4744-9837-4E5B7CD8B72C}"/>
                </c:ext>
              </c:extLst>
            </c:dLbl>
            <c:dLbl>
              <c:idx val="4"/>
              <c:layout>
                <c:manualLayout>
                  <c:x val="-3.3670033670033669E-3"/>
                  <c:y val="1.8823610321030005E-3"/>
                </c:manualLayout>
              </c:layout>
              <c:tx>
                <c:rich>
                  <a:bodyPr/>
                  <a:lstStyle/>
                  <a:p>
                    <a:fld id="{13E2994D-0AA4-4C5E-AE33-7CAB828C9376}" type="VALUE">
                      <a:rPr lang="en-US" sz="1400" b="1" i="0" baseline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2.2824107213870994E-2"/>
                      <c:h val="3.3091906944370746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A3C8-4744-9837-4E5B7CD8B72C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67F92991-9784-4F0E-9B45-7BDD35332AFE}" type="VALUE">
                      <a:rPr lang="en-US" sz="1400" b="1" i="0" baseline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US" sz="1400" b="1" i="0" baseline="0" dirty="0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  <a:p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3.2925117314881097E-2"/>
                      <c:h val="5.1915517265400751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A3C8-4744-9837-4E5B7CD8B72C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B439965B-BD1A-4506-9DF0-21B12F2EC9C6}" type="VALUE">
                      <a:rPr lang="en-US" sz="1400" b="1" i="0" baseline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1.69318513216151E-2"/>
                      <c:h val="3.4974267976473745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A3C8-4744-9837-4E5B7CD8B72C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557427CE-0CBD-4F3F-BFAD-87690AEFA6A7}" type="VALUE">
                      <a:rPr lang="en-US" sz="1400" b="1" i="0" baseline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1.69318513216151E-2"/>
                      <c:h val="1.9915379719649743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A3C8-4744-9837-4E5B7CD8B72C}"/>
                </c:ext>
              </c:extLst>
            </c:dLbl>
            <c:dLbl>
              <c:idx val="8"/>
              <c:tx>
                <c:rich>
                  <a:bodyPr/>
                  <a:lstStyle/>
                  <a:p>
                    <a:fld id="{2D59D20B-9621-437C-89D3-08DF13508A19}" type="VALUE">
                      <a:rPr lang="en-US" sz="1400" b="1" i="0" baseline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2.2824107213870994E-2"/>
                      <c:h val="2.5562462815958746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A3C8-4744-9837-4E5B7CD8B72C}"/>
                </c:ext>
              </c:extLst>
            </c:dLbl>
            <c:dLbl>
              <c:idx val="9"/>
              <c:tx>
                <c:rich>
                  <a:bodyPr/>
                  <a:lstStyle/>
                  <a:p>
                    <a:fld id="{96FCF4BE-5519-4641-95A2-E7C0F5640691}" type="VALUE">
                      <a:rPr lang="en-US" sz="1400" b="1" i="0" baseline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1.7773602163365942E-2"/>
                      <c:h val="1.9915379719649743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A3C8-4744-9837-4E5B7CD8B72C}"/>
                </c:ext>
              </c:extLst>
            </c:dLbl>
            <c:dLbl>
              <c:idx val="10"/>
              <c:tx>
                <c:rich>
                  <a:bodyPr/>
                  <a:lstStyle/>
                  <a:p>
                    <a:fld id="{B3059FE4-BD66-4E1A-8BE4-77025E9F1302}" type="VALUE">
                      <a:rPr lang="en-US" sz="1400" b="1" i="0" baseline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2.7971380471380477E-2"/>
                      <c:h val="2.7444823848061746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A3C8-4744-9837-4E5B7CD8B72C}"/>
                </c:ext>
              </c:extLst>
            </c:dLbl>
            <c:dLbl>
              <c:idx val="11"/>
              <c:tx>
                <c:rich>
                  <a:bodyPr/>
                  <a:lstStyle/>
                  <a:p>
                    <a:fld id="{2C7C73B7-19F3-4DA6-89F3-E5E3B4CE7AAE}" type="VALUE">
                      <a:rPr lang="en-US" sz="1400" b="1" i="0" baseline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3.2180134680134684E-2"/>
                      <c:h val="3.6856629008576745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3-A3C8-4744-9837-4E5B7CD8B72C}"/>
                </c:ext>
              </c:extLst>
            </c:dLbl>
            <c:dLbl>
              <c:idx val="12"/>
              <c:tx>
                <c:rich>
                  <a:bodyPr/>
                  <a:lstStyle/>
                  <a:p>
                    <a:fld id="{3387068A-D180-4E56-BF58-3E3108F1ECA9}" type="VALUE">
                      <a:rPr lang="en-US" sz="1400" b="1" i="0" baseline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2.7129629629629629E-2"/>
                      <c:h val="2.9327184880164746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5-A3C8-4744-9837-4E5B7CD8B72C}"/>
                </c:ext>
              </c:extLst>
            </c:dLbl>
            <c:dLbl>
              <c:idx val="13"/>
              <c:tx>
                <c:rich>
                  <a:bodyPr/>
                  <a:lstStyle/>
                  <a:p>
                    <a:fld id="{89772F8D-A7BB-46C6-B035-41A90BCD1E7E}" type="VALUE">
                      <a:rPr lang="en-US" sz="1400" b="1" i="0" baseline="0">
                        <a:solidFill>
                          <a:schemeClr val="tx1"/>
                        </a:solidFill>
                        <a:latin typeface="Arial" panose="020B0604020202020204" pitchFamily="34" charset="0"/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2.6287878787878787E-2"/>
                      <c:h val="2.3680101783855746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7-A3C8-4744-9837-4E5B7CD8B72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5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'3.Max no of restra location'!$A$6:$A$19</c:f>
              <c:strCache>
                <c:ptCount val="14"/>
                <c:pt idx="0">
                  <c:v>Jayanagar</c:v>
                </c:pt>
                <c:pt idx="1">
                  <c:v>Domlur</c:v>
                </c:pt>
                <c:pt idx="2">
                  <c:v>Maruti Nagar</c:v>
                </c:pt>
                <c:pt idx="3">
                  <c:v>Kanakanagar</c:v>
                </c:pt>
                <c:pt idx="4">
                  <c:v>Kanaka Nagar</c:v>
                </c:pt>
                <c:pt idx="5">
                  <c:v>Adugodi</c:v>
                </c:pt>
                <c:pt idx="6">
                  <c:v>Jp Nagar</c:v>
                </c:pt>
                <c:pt idx="7">
                  <c:v>Basaveshwara Nagar</c:v>
                </c:pt>
                <c:pt idx="8">
                  <c:v>Shivaji Nagar</c:v>
                </c:pt>
                <c:pt idx="9">
                  <c:v>Btm</c:v>
                </c:pt>
                <c:pt idx="10">
                  <c:v>Rt Nagar</c:v>
                </c:pt>
                <c:pt idx="11">
                  <c:v>Koramangala</c:v>
                </c:pt>
                <c:pt idx="12">
                  <c:v>Btm Layout</c:v>
                </c:pt>
                <c:pt idx="13">
                  <c:v>Indiranagar</c:v>
                </c:pt>
              </c:strCache>
            </c:strRef>
          </c:cat>
          <c:val>
            <c:numRef>
              <c:f>'3.Max no of restra location'!$B$6:$B$19</c:f>
              <c:numCache>
                <c:formatCode>General</c:formatCode>
                <c:ptCount val="14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7</c:v>
                </c:pt>
                <c:pt idx="8">
                  <c:v>7</c:v>
                </c:pt>
                <c:pt idx="9">
                  <c:v>8</c:v>
                </c:pt>
                <c:pt idx="10">
                  <c:v>10</c:v>
                </c:pt>
                <c:pt idx="11">
                  <c:v>47</c:v>
                </c:pt>
                <c:pt idx="12">
                  <c:v>61</c:v>
                </c:pt>
                <c:pt idx="13">
                  <c:v>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A3C8-4744-9837-4E5B7CD8B72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650243232"/>
        <c:axId val="1650217792"/>
      </c:barChart>
      <c:catAx>
        <c:axId val="16502432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1650217792"/>
        <c:crosses val="autoZero"/>
        <c:auto val="1"/>
        <c:lblAlgn val="ctr"/>
        <c:lblOffset val="100"/>
        <c:noMultiLvlLbl val="0"/>
      </c:catAx>
      <c:valAx>
        <c:axId val="1650217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0243232"/>
        <c:crosses val="autoZero"/>
        <c:crossBetween val="between"/>
      </c:valAx>
      <c:spPr>
        <a:noFill/>
        <a:ln>
          <a:solidFill>
            <a:schemeClr val="bg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57150" cap="flat" cmpd="sng" algn="ctr">
      <a:solidFill>
        <a:sysClr val="windowText" lastClr="000000"/>
      </a:solidFill>
      <a:round/>
    </a:ln>
    <a:effectLst/>
  </c:spPr>
  <c:txPr>
    <a:bodyPr/>
    <a:lstStyle/>
    <a:p>
      <a:pPr>
        <a:defRPr sz="1500" baseline="0"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[Swiggy Analysis_Dashboard.xlsx]5. less rated rest!PivotTable4</c:name>
    <c:fmtId val="10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2400" b="1" i="0" u="none" strike="noStrike" baseline="0" dirty="0" err="1"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Location_wise</a:t>
            </a:r>
            <a:r>
              <a:rPr lang="en-IN" sz="2400" b="1" i="0" u="none" strike="noStrike" baseline="0" dirty="0">
                <a:solidFill>
                  <a:schemeClr val="tx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maximum number of less rated restaurant</a:t>
            </a:r>
            <a:r>
              <a:rPr lang="en-IN" sz="2400" b="1" i="0" u="none" strike="noStrike" baseline="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endParaRPr lang="en-IN" sz="2400" b="1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c:rich>
      </c:tx>
      <c:layout>
        <c:manualLayout>
          <c:xMode val="edge"/>
          <c:yMode val="edge"/>
          <c:x val="0.53401350656847291"/>
          <c:y val="8.2384883718650201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4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4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4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4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4"/>
          </a:solidFill>
          <a:ln w="28575">
            <a:solidFill>
              <a:schemeClr val="tx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4"/>
          </a:solidFill>
          <a:ln w="28575">
            <a:solidFill>
              <a:schemeClr val="tx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4"/>
          </a:solidFill>
          <a:ln w="28575">
            <a:solidFill>
              <a:schemeClr val="tx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1601434600162262E-2"/>
          <c:y val="0.14358693923126584"/>
          <c:w val="0.86575590449700712"/>
          <c:h val="0.584227418998438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'5. less rated rest'!$B$3</c:f>
              <c:strCache>
                <c:ptCount val="1"/>
                <c:pt idx="0">
                  <c:v>Min of Rating</c:v>
                </c:pt>
              </c:strCache>
            </c:strRef>
          </c:tx>
          <c:spPr>
            <a:solidFill>
              <a:schemeClr val="accent4"/>
            </a:solidFill>
            <a:ln w="28575">
              <a:solidFill>
                <a:schemeClr val="tx1"/>
              </a:solidFill>
            </a:ln>
            <a:effectLst/>
          </c:spPr>
          <c:invertIfNegative val="0"/>
          <c:cat>
            <c:strRef>
              <c:f>'5. less rated rest'!$A$4:$A$13</c:f>
              <c:strCache>
                <c:ptCount val="10"/>
                <c:pt idx="0">
                  <c:v>Shivaji Nagar</c:v>
                </c:pt>
                <c:pt idx="1">
                  <c:v>Btm</c:v>
                </c:pt>
                <c:pt idx="2">
                  <c:v>Indiranagar</c:v>
                </c:pt>
                <c:pt idx="3">
                  <c:v>Jayanagar</c:v>
                </c:pt>
                <c:pt idx="4">
                  <c:v>Basaveshwara Nagar</c:v>
                </c:pt>
                <c:pt idx="5">
                  <c:v>Jp Nagar</c:v>
                </c:pt>
                <c:pt idx="6">
                  <c:v>Koramangala</c:v>
                </c:pt>
                <c:pt idx="7">
                  <c:v>Rt Nagar</c:v>
                </c:pt>
                <c:pt idx="8">
                  <c:v>Maruti Nagar</c:v>
                </c:pt>
                <c:pt idx="9">
                  <c:v>Btm Layout</c:v>
                </c:pt>
              </c:strCache>
            </c:strRef>
          </c:cat>
          <c:val>
            <c:numRef>
              <c:f>'5. less rated rest'!$B$4:$B$13</c:f>
              <c:numCache>
                <c:formatCode>General</c:formatCode>
                <c:ptCount val="10"/>
                <c:pt idx="0">
                  <c:v>3</c:v>
                </c:pt>
                <c:pt idx="1">
                  <c:v>3</c:v>
                </c:pt>
                <c:pt idx="2">
                  <c:v>2.8</c:v>
                </c:pt>
                <c:pt idx="3">
                  <c:v>2.8</c:v>
                </c:pt>
                <c:pt idx="4">
                  <c:v>2.7</c:v>
                </c:pt>
                <c:pt idx="5">
                  <c:v>2.4</c:v>
                </c:pt>
                <c:pt idx="6">
                  <c:v>2.2999999999999998</c:v>
                </c:pt>
                <c:pt idx="7">
                  <c:v>1.9</c:v>
                </c:pt>
                <c:pt idx="8">
                  <c:v>1.8</c:v>
                </c:pt>
                <c:pt idx="9">
                  <c:v>1.7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F1-4FE4-8F4E-07BED637E5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79698687"/>
        <c:axId val="1379694367"/>
      </c:barChart>
      <c:lineChart>
        <c:grouping val="standard"/>
        <c:varyColors val="0"/>
        <c:ser>
          <c:idx val="1"/>
          <c:order val="1"/>
          <c:tx>
            <c:strRef>
              <c:f>'5. less rated rest'!$C$3</c:f>
              <c:strCache>
                <c:ptCount val="1"/>
                <c:pt idx="0">
                  <c:v>Count of Rating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'5. less rated rest'!$A$4:$A$13</c:f>
              <c:strCache>
                <c:ptCount val="10"/>
                <c:pt idx="0">
                  <c:v>Shivaji Nagar</c:v>
                </c:pt>
                <c:pt idx="1">
                  <c:v>Btm</c:v>
                </c:pt>
                <c:pt idx="2">
                  <c:v>Indiranagar</c:v>
                </c:pt>
                <c:pt idx="3">
                  <c:v>Jayanagar</c:v>
                </c:pt>
                <c:pt idx="4">
                  <c:v>Basaveshwara Nagar</c:v>
                </c:pt>
                <c:pt idx="5">
                  <c:v>Jp Nagar</c:v>
                </c:pt>
                <c:pt idx="6">
                  <c:v>Koramangala</c:v>
                </c:pt>
                <c:pt idx="7">
                  <c:v>Rt Nagar</c:v>
                </c:pt>
                <c:pt idx="8">
                  <c:v>Maruti Nagar</c:v>
                </c:pt>
                <c:pt idx="9">
                  <c:v>Btm Layout</c:v>
                </c:pt>
              </c:strCache>
            </c:strRef>
          </c:cat>
          <c:val>
            <c:numRef>
              <c:f>'5. less rated rest'!$C$4:$C$13</c:f>
              <c:numCache>
                <c:formatCode>General</c:formatCode>
                <c:ptCount val="10"/>
                <c:pt idx="0">
                  <c:v>17</c:v>
                </c:pt>
                <c:pt idx="1">
                  <c:v>11</c:v>
                </c:pt>
                <c:pt idx="2">
                  <c:v>103</c:v>
                </c:pt>
                <c:pt idx="3">
                  <c:v>11</c:v>
                </c:pt>
                <c:pt idx="4">
                  <c:v>11</c:v>
                </c:pt>
                <c:pt idx="5">
                  <c:v>13</c:v>
                </c:pt>
                <c:pt idx="6">
                  <c:v>83</c:v>
                </c:pt>
                <c:pt idx="7">
                  <c:v>13</c:v>
                </c:pt>
                <c:pt idx="8">
                  <c:v>10</c:v>
                </c:pt>
                <c:pt idx="9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8F1-4FE4-8F4E-07BED637E5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79688127"/>
        <c:axId val="1379707327"/>
      </c:lineChart>
      <c:catAx>
        <c:axId val="13796986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1379694367"/>
        <c:crosses val="autoZero"/>
        <c:auto val="1"/>
        <c:lblAlgn val="ctr"/>
        <c:lblOffset val="100"/>
        <c:noMultiLvlLbl val="0"/>
      </c:catAx>
      <c:valAx>
        <c:axId val="13796943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1379698687"/>
        <c:crosses val="autoZero"/>
        <c:crossBetween val="between"/>
      </c:valAx>
      <c:valAx>
        <c:axId val="1379707327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1379688127"/>
        <c:crosses val="max"/>
        <c:crossBetween val="between"/>
      </c:valAx>
      <c:catAx>
        <c:axId val="137968812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37970732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3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3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87203526091407213"/>
          <c:y val="0.89723508108666838"/>
          <c:w val="0.12635558303483679"/>
          <c:h val="8.92290685230472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571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[Swiggy Analysis_Dashboard.xlsx]7. Count of Restaurants!PivotTable2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Number of restaurant for each of </a:t>
            </a:r>
            <a:r>
              <a:rPr lang="en-US" sz="2400" b="1" i="0" u="none" strike="noStrike" kern="1200" spc="0" baseline="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cusine</a:t>
            </a:r>
            <a:endParaRPr lang="en-US" sz="2400" b="1" i="0" u="none" strike="noStrike" kern="1200" spc="0" baseline="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c:rich>
      </c:tx>
      <c:layout>
        <c:manualLayout>
          <c:xMode val="edge"/>
          <c:yMode val="edge"/>
          <c:x val="0.55740740740740746"/>
          <c:y val="1.53780804183359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0.1249999999999999"/>
              <c:y val="1.388888888888880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FA84EFE-C76C-4FB9-8D39-6F3BC1A591EE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3B7322B3-26E3-4224-A2CA-24ECDBDA68C1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0.125"/>
              <c:y val="-4.629629629629631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486FABB-F536-465F-BDE2-3937A3C5988D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9258E45E-3B28-450F-8BE5-D0E2B958ACA2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-4.1666666666666644E-2"/>
              <c:y val="-4.6296296296296294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DDEB14A-35A4-442C-A35E-30D86BA6AAA1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19FA62B7-D8DD-4AB8-8966-CDCB52558DE2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-8.8888888888888934E-2"/>
              <c:y val="0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6F8ED635-D7CE-45DC-B820-F3A4F3558C11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908D2D22-3DC4-4C38-9301-FC9A20F9F11A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11119750656167976"/>
                  <c:h val="0.10565142898804317"/>
                </c:manualLayout>
              </c15:layout>
              <c15:dlblFieldTable/>
              <c15:showDataLabelsRange val="0"/>
            </c:ext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-0.13611111111111113"/>
              <c:y val="-4.166666666666675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5C48E84E-F2F3-457E-88F8-98477C1A53DC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66F18E10-F8BA-4110-BA5A-BA986353F91E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0.1249999999999999"/>
              <c:y val="1.388888888888880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FA84EFE-C76C-4FB9-8D39-6F3BC1A591EE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3B7322B3-26E3-4224-A2CA-24ECDBDA68C1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-0.13611111111111113"/>
              <c:y val="-4.166666666666675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5C48E84E-F2F3-457E-88F8-98477C1A53DC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66F18E10-F8BA-4110-BA5A-BA986353F91E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-8.8888888888888934E-2"/>
              <c:y val="0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6F8ED635-D7CE-45DC-B820-F3A4F3558C11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908D2D22-3DC4-4C38-9301-FC9A20F9F11A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11119750656167976"/>
                  <c:h val="0.10565142898804317"/>
                </c:manualLayout>
              </c15:layout>
              <c15:dlblFieldTable/>
              <c15:showDataLabelsRange val="0"/>
            </c:ext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-4.1666666666666644E-2"/>
              <c:y val="-4.6296296296296294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DDEB14A-35A4-442C-A35E-30D86BA6AAA1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19FA62B7-D8DD-4AB8-8966-CDCB52558DE2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0.125"/>
              <c:y val="-4.629629629629631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486FABB-F536-465F-BDE2-3937A3C5988D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9258E45E-3B28-450F-8BE5-D0E2B958ACA2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0.1249999999999999"/>
              <c:y val="1.388888888888880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FA84EFE-C76C-4FB9-8D39-6F3BC1A591EE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3B7322B3-26E3-4224-A2CA-24ECDBDA68C1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4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-0.13611111111111113"/>
              <c:y val="-4.166666666666675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5C48E84E-F2F3-457E-88F8-98477C1A53DC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66F18E10-F8BA-4110-BA5A-BA986353F91E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5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-8.8888888888888934E-2"/>
              <c:y val="0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6F8ED635-D7CE-45DC-B820-F3A4F3558C11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908D2D22-3DC4-4C38-9301-FC9A20F9F11A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11119750656167976"/>
                  <c:h val="0.10565142898804317"/>
                </c:manualLayout>
              </c15:layout>
              <c15:dlblFieldTable/>
              <c15:showDataLabelsRange val="0"/>
            </c:ext>
          </c:extLst>
        </c:dLbl>
      </c:pivotFmt>
      <c:pivotFmt>
        <c:idx val="16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-4.1666666666666644E-2"/>
              <c:y val="-4.6296296296296294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DDEB14A-35A4-442C-A35E-30D86BA6AAA1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19FA62B7-D8DD-4AB8-8966-CDCB52558DE2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  <c:pivotFmt>
        <c:idx val="17"/>
        <c:spPr>
          <a:solidFill>
            <a:schemeClr val="accent1"/>
          </a:solidFill>
          <a:ln w="19050">
            <a:solidFill>
              <a:sysClr val="windowText" lastClr="000000"/>
            </a:solidFill>
          </a:ln>
          <a:effectLst/>
        </c:spPr>
        <c:dLbl>
          <c:idx val="0"/>
          <c:layout>
            <c:manualLayout>
              <c:x val="0.125"/>
              <c:y val="-4.6296296296296315E-2"/>
            </c:manualLayout>
          </c:layout>
          <c:tx>
            <c:rich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9486FABB-F536-465F-BDE2-3937A3C5988D}" type="CATEGORYNAME">
                  <a:rPr lang="en-US" sz="1000" b="1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9258E45E-3B28-450F-8BE5-D0E2B958ACA2}" type="PERCENTAGE">
                  <a:rPr lang="en-US" sz="1000" b="1" baseline="0">
                    <a:solidFill>
                      <a:sysClr val="windowText" lastClr="000000"/>
                    </a:solidFill>
                  </a:rPr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dlblFieldTable/>
              <c15:showDataLabelsRange val="0"/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3140843936124818"/>
          <c:y val="0.30259804710126731"/>
          <c:w val="0.34842393536353994"/>
          <c:h val="0.69114948507031349"/>
        </c:manualLayout>
      </c:layout>
      <c:pieChart>
        <c:varyColors val="1"/>
        <c:ser>
          <c:idx val="0"/>
          <c:order val="0"/>
          <c:tx>
            <c:strRef>
              <c:f>'7. Count of Restaurants'!$B$3</c:f>
              <c:strCache>
                <c:ptCount val="1"/>
                <c:pt idx="0">
                  <c:v>Total</c:v>
                </c:pt>
              </c:strCache>
            </c:strRef>
          </c:tx>
          <c:spPr>
            <a:ln>
              <a:solidFill>
                <a:sysClr val="windowText" lastClr="000000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04C-4335-AFF6-D54A87B534F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04C-4335-AFF6-D54A87B534F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04C-4335-AFF6-D54A87B534F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04C-4335-AFF6-D54A87B534F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04C-4335-AFF6-D54A87B534F5}"/>
              </c:ext>
            </c:extLst>
          </c:dPt>
          <c:dLbls>
            <c:dLbl>
              <c:idx val="0"/>
              <c:layout>
                <c:manualLayout>
                  <c:x val="0.1249999999999999"/>
                  <c:y val="1.3888888888888805E-2"/>
                </c:manualLayout>
              </c:layout>
              <c:tx>
                <c:rich>
                  <a:bodyPr/>
                  <a:lstStyle/>
                  <a:p>
                    <a:fld id="{9FA84EFE-C76C-4FB9-8D39-6F3BC1A591EE}" type="CATEGORYNAME">
                      <a:rPr lang="en-US" sz="1800" b="1">
                        <a:solidFill>
                          <a:sysClr val="windowText" lastClr="000000"/>
                        </a:solidFill>
                      </a:rPr>
                      <a:pPr/>
                      <a:t>[CATEGORY NAME]</a:t>
                    </a:fld>
                    <a:r>
                      <a:rPr lang="en-US" sz="1600" baseline="0" dirty="0"/>
                      <a:t>
</a:t>
                    </a:r>
                    <a:fld id="{3B7322B3-26E3-4224-A2CA-24ECDBDA68C1}" type="PERCENTAGE">
                      <a:rPr lang="en-US" sz="1800" b="1" baseline="0">
                        <a:solidFill>
                          <a:sysClr val="windowText" lastClr="000000"/>
                        </a:solidFill>
                      </a:rPr>
                      <a:pPr/>
                      <a:t>[PERCENTAGE]</a:t>
                    </a:fld>
                    <a:endParaRPr lang="en-US" sz="1600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304C-4335-AFF6-D54A87B534F5}"/>
                </c:ext>
              </c:extLst>
            </c:dLbl>
            <c:dLbl>
              <c:idx val="1"/>
              <c:layout>
                <c:manualLayout>
                  <c:x val="-0.13611111111111113"/>
                  <c:y val="-4.1666666666666755E-2"/>
                </c:manualLayout>
              </c:layout>
              <c:tx>
                <c:rich>
                  <a:bodyPr/>
                  <a:lstStyle/>
                  <a:p>
                    <a:fld id="{5C48E84E-F2F3-457E-88F8-98477C1A53DC}" type="CATEGORYNAME">
                      <a:rPr lang="en-US" sz="2000" b="1">
                        <a:solidFill>
                          <a:sysClr val="windowText" lastClr="000000"/>
                        </a:solidFill>
                      </a:rPr>
                      <a:pPr/>
                      <a:t>[CATEGORY NAME]</a:t>
                    </a:fld>
                    <a:r>
                      <a:rPr lang="en-US" sz="1800" baseline="0" dirty="0"/>
                      <a:t>
</a:t>
                    </a:r>
                    <a:fld id="{66F18E10-F8BA-4110-BA5A-BA986353F91E}" type="PERCENTAGE">
                      <a:rPr lang="en-US" sz="2000" b="1" baseline="0">
                        <a:solidFill>
                          <a:sysClr val="windowText" lastClr="000000"/>
                        </a:solidFill>
                      </a:rPr>
                      <a:pPr/>
                      <a:t>[PERCENTAGE]</a:t>
                    </a:fld>
                    <a:endParaRPr lang="en-US" sz="1800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304C-4335-AFF6-D54A87B534F5}"/>
                </c:ext>
              </c:extLst>
            </c:dLbl>
            <c:dLbl>
              <c:idx val="2"/>
              <c:layout>
                <c:manualLayout>
                  <c:x val="-8.8888888888888934E-2"/>
                  <c:y val="0"/>
                </c:manualLayout>
              </c:layout>
              <c:tx>
                <c:rich>
                  <a:bodyPr/>
                  <a:lstStyle/>
                  <a:p>
                    <a:fld id="{6F8ED635-D7CE-45DC-B820-F3A4F3558C11}" type="CATEGORYNAME">
                      <a:rPr lang="en-US" sz="2000" b="1">
                        <a:solidFill>
                          <a:sysClr val="windowText" lastClr="000000"/>
                        </a:solidFill>
                      </a:rPr>
                      <a:pPr/>
                      <a:t>[CATEGORY NAME]</a:t>
                    </a:fld>
                    <a:r>
                      <a:rPr lang="en-US" sz="1800" baseline="0" dirty="0"/>
                      <a:t>
</a:t>
                    </a:r>
                    <a:fld id="{908D2D22-3DC4-4C38-9301-FC9A20F9F11A}" type="PERCENTAGE">
                      <a:rPr lang="en-US" sz="2000" b="1" baseline="0">
                        <a:solidFill>
                          <a:sysClr val="windowText" lastClr="000000"/>
                        </a:solidFill>
                      </a:rPr>
                      <a:pPr/>
                      <a:t>[PERCENTAGE]</a:t>
                    </a:fld>
                    <a:endParaRPr lang="en-US" sz="1800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1119750656167976"/>
                      <c:h val="0.10565142898804317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304C-4335-AFF6-D54A87B534F5}"/>
                </c:ext>
              </c:extLst>
            </c:dLbl>
            <c:dLbl>
              <c:idx val="3"/>
              <c:layout>
                <c:manualLayout>
                  <c:x val="-4.1666666666666644E-2"/>
                  <c:y val="-4.6296296296296294E-2"/>
                </c:manualLayout>
              </c:layout>
              <c:tx>
                <c:rich>
                  <a:bodyPr/>
                  <a:lstStyle/>
                  <a:p>
                    <a:fld id="{9DDEB14A-35A4-442C-A35E-30D86BA6AAA1}" type="CATEGORYNAME">
                      <a:rPr lang="en-US" sz="2000" b="1">
                        <a:solidFill>
                          <a:sysClr val="windowText" lastClr="000000"/>
                        </a:solidFill>
                      </a:rPr>
                      <a:pPr/>
                      <a:t>[CATEGORY NAME]</a:t>
                    </a:fld>
                    <a:r>
                      <a:rPr lang="en-US" sz="1800" baseline="0" dirty="0"/>
                      <a:t>
</a:t>
                    </a:r>
                    <a:fld id="{19FA62B7-D8DD-4AB8-8966-CDCB52558DE2}" type="PERCENTAGE">
                      <a:rPr lang="en-US" sz="2000" b="1" baseline="0">
                        <a:solidFill>
                          <a:sysClr val="windowText" lastClr="000000"/>
                        </a:solidFill>
                      </a:rPr>
                      <a:pPr/>
                      <a:t>[PERCENTAGE]</a:t>
                    </a:fld>
                    <a:endParaRPr lang="en-US" sz="1800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304C-4335-AFF6-D54A87B534F5}"/>
                </c:ext>
              </c:extLst>
            </c:dLbl>
            <c:dLbl>
              <c:idx val="4"/>
              <c:layout>
                <c:manualLayout>
                  <c:x val="0.16977912937909811"/>
                  <c:y val="1.0229287885656807E-2"/>
                </c:manualLayout>
              </c:layout>
              <c:tx>
                <c:rich>
                  <a:bodyPr/>
                  <a:lstStyle/>
                  <a:p>
                    <a:fld id="{9486FABB-F536-465F-BDE2-3937A3C5988D}" type="CATEGORYNAME">
                      <a:rPr lang="en-US" sz="2000" b="1">
                        <a:solidFill>
                          <a:sysClr val="windowText" lastClr="000000"/>
                        </a:solidFill>
                      </a:rPr>
                      <a:pPr/>
                      <a:t>[CATEGORY NAME]</a:t>
                    </a:fld>
                    <a:r>
                      <a:rPr lang="en-US" sz="1800" baseline="0" dirty="0"/>
                      <a:t>
</a:t>
                    </a:r>
                    <a:fld id="{9258E45E-3B28-450F-8BE5-D0E2B958ACA2}" type="PERCENTAGE">
                      <a:rPr lang="en-US" sz="2000" b="1" baseline="0">
                        <a:solidFill>
                          <a:sysClr val="windowText" lastClr="000000"/>
                        </a:solidFill>
                      </a:rPr>
                      <a:pPr/>
                      <a:t>[PERCENTAGE]</a:t>
                    </a:fld>
                    <a:endParaRPr lang="en-US" sz="1800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304C-4335-AFF6-D54A87B534F5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7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'7. Count of Restaurants'!$A$4:$A$8</c:f>
              <c:strCache>
                <c:ptCount val="5"/>
                <c:pt idx="0">
                  <c:v>North Indian</c:v>
                </c:pt>
                <c:pt idx="1">
                  <c:v>Desserts</c:v>
                </c:pt>
                <c:pt idx="2">
                  <c:v>Indian</c:v>
                </c:pt>
                <c:pt idx="3">
                  <c:v>Continental</c:v>
                </c:pt>
                <c:pt idx="4">
                  <c:v>American</c:v>
                </c:pt>
              </c:strCache>
            </c:strRef>
          </c:cat>
          <c:val>
            <c:numRef>
              <c:f>'7. Count of Restaurants'!$B$4:$B$8</c:f>
              <c:numCache>
                <c:formatCode>General</c:formatCode>
                <c:ptCount val="5"/>
                <c:pt idx="0">
                  <c:v>60900</c:v>
                </c:pt>
                <c:pt idx="1">
                  <c:v>30411</c:v>
                </c:pt>
                <c:pt idx="2">
                  <c:v>10320</c:v>
                </c:pt>
                <c:pt idx="3">
                  <c:v>10163</c:v>
                </c:pt>
                <c:pt idx="4">
                  <c:v>6949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04C-4335-AFF6-D54A87B534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solidFill>
            <a:schemeClr val="bg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571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[Swiggy Analysis_Dashboard.xlsx]Suggestion !PivotTable7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Top Rating</a:t>
            </a:r>
            <a:r>
              <a:rPr lang="en-US" sz="2400" b="1" baseline="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and top Delivery review wise location chart   </a:t>
            </a:r>
            <a:endParaRPr lang="en-US" sz="2400" b="1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c:rich>
      </c:tx>
      <c:layout>
        <c:manualLayout>
          <c:xMode val="edge"/>
          <c:yMode val="edge"/>
          <c:x val="0.36688857793378238"/>
          <c:y val="1.550387833484073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30185173765929862"/>
          <c:y val="0.18600320240542062"/>
          <c:w val="0.41416943364007219"/>
          <c:h val="0.77435844692035138"/>
        </c:manualLayout>
      </c:layout>
      <c:radarChart>
        <c:radarStyle val="marker"/>
        <c:varyColors val="0"/>
        <c:ser>
          <c:idx val="0"/>
          <c:order val="0"/>
          <c:tx>
            <c:strRef>
              <c:f>'Suggestion '!$B$5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strRef>
              <c:f>'Suggestion '!$A$6:$A$10</c:f>
              <c:strCache>
                <c:ptCount val="5"/>
                <c:pt idx="0">
                  <c:v>Shanti Nagar</c:v>
                </c:pt>
                <c:pt idx="1">
                  <c:v>Ashok Nagar</c:v>
                </c:pt>
                <c:pt idx="2">
                  <c:v>Halasuru</c:v>
                </c:pt>
                <c:pt idx="3">
                  <c:v>55 Cockburn Road Central</c:v>
                </c:pt>
                <c:pt idx="4">
                  <c:v>New Thippasandara</c:v>
                </c:pt>
              </c:strCache>
            </c:strRef>
          </c:cat>
          <c:val>
            <c:numRef>
              <c:f>'Suggestion '!$B$6:$B$10</c:f>
              <c:numCache>
                <c:formatCode>General</c:formatCode>
                <c:ptCount val="5"/>
                <c:pt idx="0">
                  <c:v>4.8</c:v>
                </c:pt>
                <c:pt idx="1">
                  <c:v>4.5</c:v>
                </c:pt>
                <c:pt idx="2">
                  <c:v>4.5</c:v>
                </c:pt>
                <c:pt idx="3">
                  <c:v>4.3</c:v>
                </c:pt>
                <c:pt idx="4">
                  <c:v>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E8-4930-BA01-495AE87277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3832584"/>
        <c:axId val="793828320"/>
      </c:radarChart>
      <c:catAx>
        <c:axId val="793832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793828320"/>
        <c:crosses val="autoZero"/>
        <c:auto val="1"/>
        <c:lblAlgn val="ctr"/>
        <c:lblOffset val="100"/>
        <c:noMultiLvlLbl val="0"/>
      </c:catAx>
      <c:valAx>
        <c:axId val="7938283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793832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1">
            <a:lumMod val="5000"/>
            <a:lumOff val="95000"/>
          </a:schemeClr>
        </a:gs>
        <a:gs pos="100000">
          <a:schemeClr val="accent5">
            <a:lumMod val="40000"/>
            <a:lumOff val="60000"/>
          </a:schemeClr>
        </a:gs>
      </a:gsLst>
      <a:lin ang="5400000" scaled="1"/>
    </a:gradFill>
    <a:ln w="571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[Swiggy Analysis_Dashboard.xlsx]Suggestion !PivotTable8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baseline="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Top </a:t>
            </a:r>
            <a:r>
              <a:rPr lang="en-US" sz="2400" b="1" baseline="0" dirty="0" err="1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Cusines</a:t>
            </a:r>
            <a:r>
              <a:rPr lang="en-US" sz="2400" b="1" baseline="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  <a:endParaRPr lang="en-US" sz="2400" b="1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c:rich>
      </c:tx>
      <c:layout>
        <c:manualLayout>
          <c:xMode val="edge"/>
          <c:yMode val="edge"/>
          <c:x val="0.87417786012042609"/>
          <c:y val="1.777787548743212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0070C0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070C0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0070C0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6.2086279962033607E-2"/>
          <c:y val="0.18122927405158695"/>
          <c:w val="0.76537092789871852"/>
          <c:h val="0.64199327892919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'Suggestion '!$B$22</c:f>
              <c:strCache>
                <c:ptCount val="1"/>
                <c:pt idx="0">
                  <c:v>Average of Rating</c:v>
                </c:pt>
              </c:strCache>
            </c:strRef>
          </c:tx>
          <c:spPr>
            <a:solidFill>
              <a:srgbClr val="0070C0"/>
            </a:solidFill>
            <a:ln w="19050">
              <a:solidFill>
                <a:schemeClr val="lt1"/>
              </a:solidFill>
            </a:ln>
            <a:effectLst/>
          </c:spPr>
          <c:invertIfNegative val="0"/>
          <c:cat>
            <c:strRef>
              <c:f>'Suggestion '!$A$23:$A$28</c:f>
              <c:strCache>
                <c:ptCount val="6"/>
                <c:pt idx="0">
                  <c:v>Keto</c:v>
                </c:pt>
                <c:pt idx="1">
                  <c:v>Mexican</c:v>
                </c:pt>
                <c:pt idx="2">
                  <c:v>Pan-Asian</c:v>
                </c:pt>
                <c:pt idx="3">
                  <c:v>Portuguese</c:v>
                </c:pt>
                <c:pt idx="4">
                  <c:v>Seafood</c:v>
                </c:pt>
                <c:pt idx="5">
                  <c:v>Fast</c:v>
                </c:pt>
              </c:strCache>
            </c:strRef>
          </c:cat>
          <c:val>
            <c:numRef>
              <c:f>'Suggestion '!$B$23:$B$28</c:f>
              <c:numCache>
                <c:formatCode>General</c:formatCode>
                <c:ptCount val="6"/>
                <c:pt idx="0">
                  <c:v>4.5</c:v>
                </c:pt>
                <c:pt idx="1">
                  <c:v>4.4000000000000004</c:v>
                </c:pt>
                <c:pt idx="2">
                  <c:v>4.3</c:v>
                </c:pt>
                <c:pt idx="3">
                  <c:v>4.2</c:v>
                </c:pt>
                <c:pt idx="4">
                  <c:v>4.0999999999999996</c:v>
                </c:pt>
                <c:pt idx="5">
                  <c:v>4.0999999999999996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FA-4C45-B44E-4287CE8205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509583456"/>
        <c:axId val="509581816"/>
      </c:barChart>
      <c:lineChart>
        <c:grouping val="standard"/>
        <c:varyColors val="0"/>
        <c:ser>
          <c:idx val="1"/>
          <c:order val="1"/>
          <c:tx>
            <c:strRef>
              <c:f>'Suggestion '!$C$22</c:f>
              <c:strCache>
                <c:ptCount val="1"/>
                <c:pt idx="0">
                  <c:v>Average of Price_for_1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strRef>
              <c:f>'Suggestion '!$A$23:$A$28</c:f>
              <c:strCache>
                <c:ptCount val="6"/>
                <c:pt idx="0">
                  <c:v>Keto</c:v>
                </c:pt>
                <c:pt idx="1">
                  <c:v>Mexican</c:v>
                </c:pt>
                <c:pt idx="2">
                  <c:v>Pan-Asian</c:v>
                </c:pt>
                <c:pt idx="3">
                  <c:v>Portuguese</c:v>
                </c:pt>
                <c:pt idx="4">
                  <c:v>Seafood</c:v>
                </c:pt>
                <c:pt idx="5">
                  <c:v>Fast</c:v>
                </c:pt>
              </c:strCache>
            </c:strRef>
          </c:cat>
          <c:val>
            <c:numRef>
              <c:f>'Suggestion '!$C$23:$C$28</c:f>
              <c:numCache>
                <c:formatCode>General</c:formatCode>
                <c:ptCount val="6"/>
                <c:pt idx="0">
                  <c:v>150</c:v>
                </c:pt>
                <c:pt idx="1">
                  <c:v>125</c:v>
                </c:pt>
                <c:pt idx="2">
                  <c:v>150</c:v>
                </c:pt>
                <c:pt idx="3">
                  <c:v>175</c:v>
                </c:pt>
                <c:pt idx="4">
                  <c:v>250</c:v>
                </c:pt>
                <c:pt idx="5">
                  <c:v>149.5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3FA-4C45-B44E-4287CE8205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970816"/>
        <c:axId val="521968848"/>
      </c:lineChart>
      <c:catAx>
        <c:axId val="5095834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509581816"/>
        <c:crosses val="autoZero"/>
        <c:auto val="1"/>
        <c:lblAlgn val="ctr"/>
        <c:lblOffset val="100"/>
        <c:noMultiLvlLbl val="0"/>
      </c:catAx>
      <c:valAx>
        <c:axId val="50958181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509583456"/>
        <c:crosses val="autoZero"/>
        <c:crossBetween val="between"/>
      </c:valAx>
      <c:valAx>
        <c:axId val="521968848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521970816"/>
        <c:crosses val="max"/>
        <c:crossBetween val="between"/>
      </c:valAx>
      <c:catAx>
        <c:axId val="52197081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2196884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5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5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78837333586313763"/>
          <c:y val="0.88092908413192406"/>
          <c:w val="0.20483548366695126"/>
          <c:h val="0.119070915868075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1">
            <a:lumMod val="5000"/>
            <a:lumOff val="95000"/>
          </a:schemeClr>
        </a:gs>
        <a:gs pos="100000">
          <a:schemeClr val="accent5">
            <a:lumMod val="40000"/>
            <a:lumOff val="60000"/>
          </a:schemeClr>
        </a:gs>
      </a:gsLst>
      <a:lin ang="5400000" scaled="1"/>
    </a:gradFill>
    <a:ln w="571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lrMapOvr bg1="lt1" tx1="dk1" bg2="lt2" tx2="dk2" accent1="accent1" accent2="accent2" accent3="accent3" accent4="accent4" accent5="accent5" accent6="accent6" hlink="hlink" folHlink="folHlink"/>
  <c:pivotSource>
    <c:name>[Swiggy Analysis_Dashboard.xlsx]4.Intresting Insights!PivotTable1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 algn="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Location</a:t>
            </a:r>
            <a:r>
              <a:rPr lang="en-US" sz="2800" b="1" baseline="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 by Average ratings &amp; Number of </a:t>
            </a:r>
            <a:r>
              <a:rPr lang="en-US" sz="2800" b="1" baseline="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Restaurnats</a:t>
            </a:r>
            <a:endParaRPr lang="en-IN" sz="2800" b="1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c:rich>
      </c:tx>
      <c:layout>
        <c:manualLayout>
          <c:xMode val="edge"/>
          <c:yMode val="edge"/>
          <c:x val="0.27645513244997183"/>
          <c:y val="9.7087378640776691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5"/>
          </a:solidFill>
          <a:ln w="19050"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5"/>
          </a:solidFill>
          <a:ln w="19050"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5"/>
          </a:solidFill>
          <a:ln w="19050"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5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5034479519327278E-2"/>
          <c:y val="0.10213950528911159"/>
          <c:w val="0.91355497809764885"/>
          <c:h val="0.57990423924282197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'4.Intresting Insights'!$B$5</c:f>
              <c:strCache>
                <c:ptCount val="1"/>
                <c:pt idx="0">
                  <c:v>Average of Rating</c:v>
                </c:pt>
              </c:strCache>
            </c:strRef>
          </c:tx>
          <c:spPr>
            <a:solidFill>
              <a:schemeClr val="accent5">
                <a:tint val="77000"/>
              </a:schemeClr>
            </a:solidFill>
            <a:ln w="19050">
              <a:noFill/>
            </a:ln>
            <a:effectLst/>
            <a:sp3d/>
          </c:spPr>
          <c:invertIfNegative val="0"/>
          <c:cat>
            <c:strRef>
              <c:f>'4.Intresting Insights'!$A$6:$A$42</c:f>
              <c:strCache>
                <c:ptCount val="37"/>
                <c:pt idx="0">
                  <c:v>Shanti Nagar</c:v>
                </c:pt>
                <c:pt idx="1">
                  <c:v>Halasuru</c:v>
                </c:pt>
                <c:pt idx="2">
                  <c:v>Ashok Nagar</c:v>
                </c:pt>
                <c:pt idx="3">
                  <c:v>New Thippasandara</c:v>
                </c:pt>
                <c:pt idx="4">
                  <c:v>55 Cockburn Road Central</c:v>
                </c:pt>
                <c:pt idx="5">
                  <c:v>Brigade Road</c:v>
                </c:pt>
                <c:pt idx="6">
                  <c:v>Devasandra Layout</c:v>
                </c:pt>
                <c:pt idx="7">
                  <c:v>Madiwala</c:v>
                </c:pt>
                <c:pt idx="8">
                  <c:v>Lakshamma Layout</c:v>
                </c:pt>
                <c:pt idx="9">
                  <c:v>Mg Road</c:v>
                </c:pt>
                <c:pt idx="10">
                  <c:v>Kacharakanahalli</c:v>
                </c:pt>
                <c:pt idx="11">
                  <c:v>Btm</c:v>
                </c:pt>
                <c:pt idx="12">
                  <c:v>Kalyan Nagarr</c:v>
                </c:pt>
                <c:pt idx="13">
                  <c:v>Armane Nagar Rt Nagar</c:v>
                </c:pt>
                <c:pt idx="14">
                  <c:v>Pai Layout Old Madras Road</c:v>
                </c:pt>
                <c:pt idx="15">
                  <c:v>Indiranagar</c:v>
                </c:pt>
                <c:pt idx="16">
                  <c:v>Jp Nagar</c:v>
                </c:pt>
                <c:pt idx="17">
                  <c:v>Hoysala Nagar</c:v>
                </c:pt>
                <c:pt idx="18">
                  <c:v>Hrbr Layout</c:v>
                </c:pt>
                <c:pt idx="19">
                  <c:v>Tavarekere</c:v>
                </c:pt>
                <c:pt idx="20">
                  <c:v>Adugodi</c:v>
                </c:pt>
                <c:pt idx="21">
                  <c:v>R.T Nagar</c:v>
                </c:pt>
                <c:pt idx="22">
                  <c:v>M.S.R Nagar</c:v>
                </c:pt>
                <c:pt idx="23">
                  <c:v>1St Stage</c:v>
                </c:pt>
                <c:pt idx="24">
                  <c:v>Dollars Colony</c:v>
                </c:pt>
                <c:pt idx="25">
                  <c:v>Banashankari</c:v>
                </c:pt>
                <c:pt idx="26">
                  <c:v>Jayanagar</c:v>
                </c:pt>
                <c:pt idx="27">
                  <c:v>Koramangala</c:v>
                </c:pt>
                <c:pt idx="28">
                  <c:v>Kanakanagar</c:v>
                </c:pt>
                <c:pt idx="29">
                  <c:v>Btm Layout</c:v>
                </c:pt>
                <c:pt idx="30">
                  <c:v>Shivaji Nagar</c:v>
                </c:pt>
                <c:pt idx="31">
                  <c:v>Kammanahalli</c:v>
                </c:pt>
                <c:pt idx="32">
                  <c:v>Maruti Nagar</c:v>
                </c:pt>
                <c:pt idx="33">
                  <c:v>Basaveshwara Nagar</c:v>
                </c:pt>
                <c:pt idx="34">
                  <c:v>Sanjay Nagar</c:v>
                </c:pt>
                <c:pt idx="35">
                  <c:v>Kanaka Nagar</c:v>
                </c:pt>
                <c:pt idx="36">
                  <c:v>Rt Nagar</c:v>
                </c:pt>
              </c:strCache>
            </c:strRef>
          </c:cat>
          <c:val>
            <c:numRef>
              <c:f>'4.Intresting Insights'!$B$6:$B$42</c:f>
              <c:numCache>
                <c:formatCode>General</c:formatCode>
                <c:ptCount val="37"/>
                <c:pt idx="0">
                  <c:v>4.8</c:v>
                </c:pt>
                <c:pt idx="1">
                  <c:v>4.5</c:v>
                </c:pt>
                <c:pt idx="2">
                  <c:v>4.5</c:v>
                </c:pt>
                <c:pt idx="3">
                  <c:v>4.3</c:v>
                </c:pt>
                <c:pt idx="4">
                  <c:v>4.3</c:v>
                </c:pt>
                <c:pt idx="5">
                  <c:v>4.2</c:v>
                </c:pt>
                <c:pt idx="6">
                  <c:v>4.2</c:v>
                </c:pt>
                <c:pt idx="7">
                  <c:v>4.0999999999999996</c:v>
                </c:pt>
                <c:pt idx="8">
                  <c:v>4.0999999999999996</c:v>
                </c:pt>
                <c:pt idx="9">
                  <c:v>4.0999999999999996</c:v>
                </c:pt>
                <c:pt idx="10">
                  <c:v>4.0999999999999996</c:v>
                </c:pt>
                <c:pt idx="11">
                  <c:v>4.0333333333333332</c:v>
                </c:pt>
                <c:pt idx="12">
                  <c:v>4</c:v>
                </c:pt>
                <c:pt idx="13">
                  <c:v>4</c:v>
                </c:pt>
                <c:pt idx="14">
                  <c:v>4</c:v>
                </c:pt>
                <c:pt idx="15">
                  <c:v>3.9291666666666658</c:v>
                </c:pt>
                <c:pt idx="16">
                  <c:v>3.9</c:v>
                </c:pt>
                <c:pt idx="17">
                  <c:v>3.9</c:v>
                </c:pt>
                <c:pt idx="18">
                  <c:v>3.85</c:v>
                </c:pt>
                <c:pt idx="19">
                  <c:v>3.8</c:v>
                </c:pt>
                <c:pt idx="20">
                  <c:v>3.7333333333333329</c:v>
                </c:pt>
                <c:pt idx="21">
                  <c:v>3.7</c:v>
                </c:pt>
                <c:pt idx="22">
                  <c:v>3.7</c:v>
                </c:pt>
                <c:pt idx="23">
                  <c:v>3.7</c:v>
                </c:pt>
                <c:pt idx="24">
                  <c:v>3.6500000000000004</c:v>
                </c:pt>
                <c:pt idx="25">
                  <c:v>3.65</c:v>
                </c:pt>
                <c:pt idx="26">
                  <c:v>3.55</c:v>
                </c:pt>
                <c:pt idx="27">
                  <c:v>3.5285714285714289</c:v>
                </c:pt>
                <c:pt idx="28">
                  <c:v>3.5</c:v>
                </c:pt>
                <c:pt idx="29">
                  <c:v>3.3368421052631576</c:v>
                </c:pt>
                <c:pt idx="30">
                  <c:v>3.25</c:v>
                </c:pt>
                <c:pt idx="31">
                  <c:v>3.2</c:v>
                </c:pt>
                <c:pt idx="32">
                  <c:v>3.1999999999999997</c:v>
                </c:pt>
                <c:pt idx="33">
                  <c:v>3</c:v>
                </c:pt>
                <c:pt idx="34">
                  <c:v>3</c:v>
                </c:pt>
                <c:pt idx="35">
                  <c:v>2.85</c:v>
                </c:pt>
                <c:pt idx="36">
                  <c:v>2.6999999999999997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FE-43A1-B83E-8EF024D9DFEC}"/>
            </c:ext>
          </c:extLst>
        </c:ser>
        <c:ser>
          <c:idx val="1"/>
          <c:order val="1"/>
          <c:tx>
            <c:strRef>
              <c:f>'4.Intresting Insights'!$C$5</c:f>
              <c:strCache>
                <c:ptCount val="1"/>
                <c:pt idx="0">
                  <c:v>Count of Restaurant_Name</c:v>
                </c:pt>
              </c:strCache>
            </c:strRef>
          </c:tx>
          <c:spPr>
            <a:solidFill>
              <a:schemeClr val="accent5">
                <a:shade val="76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'4.Intresting Insights'!$A$6:$A$42</c:f>
              <c:strCache>
                <c:ptCount val="37"/>
                <c:pt idx="0">
                  <c:v>Shanti Nagar</c:v>
                </c:pt>
                <c:pt idx="1">
                  <c:v>Halasuru</c:v>
                </c:pt>
                <c:pt idx="2">
                  <c:v>Ashok Nagar</c:v>
                </c:pt>
                <c:pt idx="3">
                  <c:v>New Thippasandara</c:v>
                </c:pt>
                <c:pt idx="4">
                  <c:v>55 Cockburn Road Central</c:v>
                </c:pt>
                <c:pt idx="5">
                  <c:v>Brigade Road</c:v>
                </c:pt>
                <c:pt idx="6">
                  <c:v>Devasandra Layout</c:v>
                </c:pt>
                <c:pt idx="7">
                  <c:v>Madiwala</c:v>
                </c:pt>
                <c:pt idx="8">
                  <c:v>Lakshamma Layout</c:v>
                </c:pt>
                <c:pt idx="9">
                  <c:v>Mg Road</c:v>
                </c:pt>
                <c:pt idx="10">
                  <c:v>Kacharakanahalli</c:v>
                </c:pt>
                <c:pt idx="11">
                  <c:v>Btm</c:v>
                </c:pt>
                <c:pt idx="12">
                  <c:v>Kalyan Nagarr</c:v>
                </c:pt>
                <c:pt idx="13">
                  <c:v>Armane Nagar Rt Nagar</c:v>
                </c:pt>
                <c:pt idx="14">
                  <c:v>Pai Layout Old Madras Road</c:v>
                </c:pt>
                <c:pt idx="15">
                  <c:v>Indiranagar</c:v>
                </c:pt>
                <c:pt idx="16">
                  <c:v>Jp Nagar</c:v>
                </c:pt>
                <c:pt idx="17">
                  <c:v>Hoysala Nagar</c:v>
                </c:pt>
                <c:pt idx="18">
                  <c:v>Hrbr Layout</c:v>
                </c:pt>
                <c:pt idx="19">
                  <c:v>Tavarekere</c:v>
                </c:pt>
                <c:pt idx="20">
                  <c:v>Adugodi</c:v>
                </c:pt>
                <c:pt idx="21">
                  <c:v>R.T Nagar</c:v>
                </c:pt>
                <c:pt idx="22">
                  <c:v>M.S.R Nagar</c:v>
                </c:pt>
                <c:pt idx="23">
                  <c:v>1St Stage</c:v>
                </c:pt>
                <c:pt idx="24">
                  <c:v>Dollars Colony</c:v>
                </c:pt>
                <c:pt idx="25">
                  <c:v>Banashankari</c:v>
                </c:pt>
                <c:pt idx="26">
                  <c:v>Jayanagar</c:v>
                </c:pt>
                <c:pt idx="27">
                  <c:v>Koramangala</c:v>
                </c:pt>
                <c:pt idx="28">
                  <c:v>Kanakanagar</c:v>
                </c:pt>
                <c:pt idx="29">
                  <c:v>Btm Layout</c:v>
                </c:pt>
                <c:pt idx="30">
                  <c:v>Shivaji Nagar</c:v>
                </c:pt>
                <c:pt idx="31">
                  <c:v>Kammanahalli</c:v>
                </c:pt>
                <c:pt idx="32">
                  <c:v>Maruti Nagar</c:v>
                </c:pt>
                <c:pt idx="33">
                  <c:v>Basaveshwara Nagar</c:v>
                </c:pt>
                <c:pt idx="34">
                  <c:v>Sanjay Nagar</c:v>
                </c:pt>
                <c:pt idx="35">
                  <c:v>Kanaka Nagar</c:v>
                </c:pt>
                <c:pt idx="36">
                  <c:v>Rt Nagar</c:v>
                </c:pt>
              </c:strCache>
            </c:strRef>
          </c:cat>
          <c:val>
            <c:numRef>
              <c:f>'4.Intresting Insights'!$C$6:$C$42</c:f>
              <c:numCache>
                <c:formatCode>General</c:formatCode>
                <c:ptCount val="37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3</c:v>
                </c:pt>
                <c:pt idx="12">
                  <c:v>2</c:v>
                </c:pt>
                <c:pt idx="13">
                  <c:v>1</c:v>
                </c:pt>
                <c:pt idx="14">
                  <c:v>1</c:v>
                </c:pt>
                <c:pt idx="15">
                  <c:v>24</c:v>
                </c:pt>
                <c:pt idx="16">
                  <c:v>2</c:v>
                </c:pt>
                <c:pt idx="17">
                  <c:v>1</c:v>
                </c:pt>
                <c:pt idx="18">
                  <c:v>2</c:v>
                </c:pt>
                <c:pt idx="19">
                  <c:v>1</c:v>
                </c:pt>
                <c:pt idx="20">
                  <c:v>3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2</c:v>
                </c:pt>
                <c:pt idx="25">
                  <c:v>2</c:v>
                </c:pt>
                <c:pt idx="26">
                  <c:v>2</c:v>
                </c:pt>
                <c:pt idx="27">
                  <c:v>14</c:v>
                </c:pt>
                <c:pt idx="28">
                  <c:v>2</c:v>
                </c:pt>
                <c:pt idx="29">
                  <c:v>19</c:v>
                </c:pt>
                <c:pt idx="30">
                  <c:v>2</c:v>
                </c:pt>
                <c:pt idx="31">
                  <c:v>1</c:v>
                </c:pt>
                <c:pt idx="32">
                  <c:v>3</c:v>
                </c:pt>
                <c:pt idx="33">
                  <c:v>1</c:v>
                </c:pt>
                <c:pt idx="34">
                  <c:v>2</c:v>
                </c:pt>
                <c:pt idx="35">
                  <c:v>2</c:v>
                </c:pt>
                <c:pt idx="3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4FE-43A1-B83E-8EF024D9DF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477826496"/>
        <c:axId val="477824200"/>
        <c:axId val="0"/>
      </c:bar3DChart>
      <c:catAx>
        <c:axId val="477826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00" b="1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477824200"/>
        <c:crosses val="autoZero"/>
        <c:auto val="1"/>
        <c:lblAlgn val="ctr"/>
        <c:lblOffset val="100"/>
        <c:noMultiLvlLbl val="0"/>
      </c:catAx>
      <c:valAx>
        <c:axId val="4778242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  <c:crossAx val="477826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82011185873460435"/>
          <c:y val="0.85396414647198216"/>
          <c:w val="0.17892221496272728"/>
          <c:h val="0.144574828631857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571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4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media/image1.png>
</file>

<file path=ppt/media/image10.gif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gif>
</file>

<file path=ppt/media/image3.png>
</file>

<file path=ppt/media/image4.svg>
</file>

<file path=ppt/media/image5.png>
</file>

<file path=ppt/media/image6.svg>
</file>

<file path=ppt/media/image7.gif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6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5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8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gif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12.svg"/><Relationship Id="rId4" Type="http://schemas.openxmlformats.org/officeDocument/2006/relationships/image" Target="../media/image2.sv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image" Target="../media/image2.svg"/><Relationship Id="rId7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3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5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 flipH="1">
            <a:off x="9311298" y="589597"/>
            <a:ext cx="9537601" cy="8358407"/>
          </a:xfrm>
          <a:custGeom>
            <a:avLst/>
            <a:gdLst/>
            <a:ahLst/>
            <a:cxnLst/>
            <a:rect l="l" t="t" r="r" b="b"/>
            <a:pathLst>
              <a:path w="9537601" h="8358407">
                <a:moveTo>
                  <a:pt x="9537601" y="0"/>
                </a:moveTo>
                <a:lnTo>
                  <a:pt x="0" y="0"/>
                </a:lnTo>
                <a:lnTo>
                  <a:pt x="0" y="8358407"/>
                </a:lnTo>
                <a:lnTo>
                  <a:pt x="9537601" y="8358407"/>
                </a:lnTo>
                <a:lnTo>
                  <a:pt x="953760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235603">
            <a:off x="14414582" y="5263923"/>
            <a:ext cx="648971" cy="666802"/>
          </a:xfrm>
          <a:custGeom>
            <a:avLst/>
            <a:gdLst/>
            <a:ahLst/>
            <a:cxnLst/>
            <a:rect l="l" t="t" r="r" b="b"/>
            <a:pathLst>
              <a:path w="302185" h="302185">
                <a:moveTo>
                  <a:pt x="0" y="0"/>
                </a:moveTo>
                <a:lnTo>
                  <a:pt x="302185" y="0"/>
                </a:lnTo>
                <a:lnTo>
                  <a:pt x="302185" y="302185"/>
                </a:lnTo>
                <a:lnTo>
                  <a:pt x="0" y="3021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6300848" y="9326640"/>
            <a:ext cx="421922" cy="421922"/>
          </a:xfrm>
          <a:custGeom>
            <a:avLst/>
            <a:gdLst/>
            <a:ahLst/>
            <a:cxnLst/>
            <a:rect l="l" t="t" r="r" b="b"/>
            <a:pathLst>
              <a:path w="421922" h="421922">
                <a:moveTo>
                  <a:pt x="0" y="0"/>
                </a:moveTo>
                <a:lnTo>
                  <a:pt x="421922" y="0"/>
                </a:lnTo>
                <a:lnTo>
                  <a:pt x="421922" y="421922"/>
                </a:lnTo>
                <a:lnTo>
                  <a:pt x="0" y="4219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6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548766" y="240431"/>
            <a:ext cx="12945291" cy="1386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46"/>
              </a:lnSpc>
              <a:spcBef>
                <a:spcPct val="0"/>
              </a:spcBef>
            </a:pPr>
            <a:r>
              <a:rPr lang="en-US" sz="8000" dirty="0">
                <a:solidFill>
                  <a:srgbClr val="000000"/>
                </a:solidFill>
                <a:latin typeface="Georgia" panose="02040502050405020303" pitchFamily="18" charset="0"/>
              </a:rPr>
              <a:t>SWIGGY DATA 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400800" y="6686935"/>
            <a:ext cx="6270351" cy="33391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30"/>
              </a:lnSpc>
            </a:pPr>
            <a:r>
              <a:rPr lang="en-US" sz="4930" dirty="0">
                <a:solidFill>
                  <a:schemeClr val="accent6">
                    <a:lumMod val="75000"/>
                  </a:schemeClr>
                </a:solidFill>
                <a:latin typeface="Lora" pitchFamily="2" charset="0"/>
              </a:rPr>
              <a:t>         Presented By:               </a:t>
            </a:r>
          </a:p>
          <a:p>
            <a:pPr algn="ctr">
              <a:lnSpc>
                <a:spcPts val="5476"/>
              </a:lnSpc>
            </a:pPr>
            <a:endParaRPr lang="en-US" sz="4930" dirty="0">
              <a:solidFill>
                <a:schemeClr val="accent6">
                  <a:lumMod val="75000"/>
                </a:schemeClr>
              </a:solidFill>
              <a:latin typeface="Forum"/>
            </a:endParaRPr>
          </a:p>
          <a:p>
            <a:pPr algn="r">
              <a:lnSpc>
                <a:spcPts val="3944"/>
              </a:lnSpc>
            </a:pPr>
            <a:r>
              <a:rPr lang="en-US" sz="3944" dirty="0">
                <a:solidFill>
                  <a:schemeClr val="accent6">
                    <a:lumMod val="75000"/>
                  </a:schemeClr>
                </a:solidFill>
                <a:latin typeface="Lora"/>
              </a:rPr>
              <a:t>            Mayank Rai</a:t>
            </a:r>
          </a:p>
          <a:p>
            <a:pPr algn="r">
              <a:lnSpc>
                <a:spcPts val="3944"/>
              </a:lnSpc>
            </a:pPr>
            <a:r>
              <a:rPr lang="en-US" sz="3944" dirty="0">
                <a:solidFill>
                  <a:schemeClr val="accent6">
                    <a:lumMod val="75000"/>
                  </a:schemeClr>
                </a:solidFill>
                <a:latin typeface="Lora"/>
              </a:rPr>
              <a:t>             Anish Katoch</a:t>
            </a:r>
          </a:p>
          <a:p>
            <a:pPr algn="r">
              <a:lnSpc>
                <a:spcPts val="3944"/>
              </a:lnSpc>
            </a:pPr>
            <a:r>
              <a:rPr lang="en-US" sz="3944" dirty="0">
                <a:solidFill>
                  <a:schemeClr val="accent6">
                    <a:lumMod val="75000"/>
                  </a:schemeClr>
                </a:solidFill>
                <a:latin typeface="Lora"/>
              </a:rPr>
              <a:t>        Yasmeen Ustad</a:t>
            </a:r>
          </a:p>
          <a:p>
            <a:pPr algn="r">
              <a:lnSpc>
                <a:spcPts val="3944"/>
              </a:lnSpc>
            </a:pPr>
            <a:r>
              <a:rPr lang="en-US" sz="3944" dirty="0">
                <a:solidFill>
                  <a:schemeClr val="accent6">
                    <a:lumMod val="75000"/>
                  </a:schemeClr>
                </a:solidFill>
                <a:latin typeface="Lora"/>
              </a:rPr>
              <a:t>      Akash Phatangare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F81A17-4CC6-D487-2EBE-64986CC297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27" y="2230920"/>
            <a:ext cx="7848601" cy="78486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29186" y="7977758"/>
            <a:ext cx="13829628" cy="218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3000" dirty="0">
                <a:solidFill>
                  <a:srgbClr val="000000"/>
                </a:solidFill>
                <a:latin typeface="Arial"/>
              </a:rPr>
              <a:t>•The best location to open a restaurant is Shanti Nagar due to its great delivery views and also has the highest average ratings.</a:t>
            </a:r>
          </a:p>
          <a:p>
            <a:pPr>
              <a:lnSpc>
                <a:spcPts val="3360"/>
              </a:lnSpc>
            </a:pPr>
            <a:endParaRPr lang="en-US" sz="3000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3360"/>
              </a:lnSpc>
            </a:pPr>
            <a:r>
              <a:rPr lang="en-US" sz="3000" dirty="0">
                <a:solidFill>
                  <a:srgbClr val="000000"/>
                </a:solidFill>
                <a:latin typeface="Arial"/>
              </a:rPr>
              <a:t>•High delivery views means there are more people in this area, and the total number of restaurants is also not high. </a:t>
            </a:r>
          </a:p>
        </p:txBody>
      </p:sp>
      <p:sp>
        <p:nvSpPr>
          <p:cNvPr id="3" name="Freeform 3"/>
          <p:cNvSpPr/>
          <p:nvPr/>
        </p:nvSpPr>
        <p:spPr>
          <a:xfrm rot="4808" flipH="1">
            <a:off x="-6019" y="2615"/>
            <a:ext cx="3742295" cy="3538070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019800" y="215591"/>
            <a:ext cx="13176216" cy="556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BEST LOCATION TO OPEN A RESTAURANT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21FE6EC-5132-4311-A04E-412C69065D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1135293"/>
              </p:ext>
            </p:extLst>
          </p:nvPr>
        </p:nvGraphicFramePr>
        <p:xfrm>
          <a:off x="2590800" y="1257300"/>
          <a:ext cx="12649200" cy="6553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7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3107" y="2502"/>
            <a:ext cx="3580609" cy="3309696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832523" y="8651784"/>
            <a:ext cx="15426777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3000" dirty="0">
                <a:solidFill>
                  <a:srgbClr val="000000"/>
                </a:solidFill>
                <a:latin typeface="Arial"/>
              </a:rPr>
              <a:t>     We have selected several cuisines to be available in our restaurant, including Keto for 150 rupees, Mexican for 125 rupees, Pan-Asian for 150 rupees, and Portuguese for 175 rupees. The average price for our menu items is competitive and designed to cater to a variety of tastes and budgets.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392150" y="271779"/>
            <a:ext cx="4457699" cy="556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TOP CUISINES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3EF8A3D-BAF4-4875-B211-CD96985CCD2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1361542"/>
              </p:ext>
            </p:extLst>
          </p:nvPr>
        </p:nvGraphicFramePr>
        <p:xfrm>
          <a:off x="2667000" y="1657350"/>
          <a:ext cx="12954000" cy="6731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Graphic spid="7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5862"/>
            <a:ext cx="12115800" cy="2324100"/>
          </a:xfrm>
          <a:custGeom>
            <a:avLst/>
            <a:gdLst/>
            <a:ahLst/>
            <a:cxnLst/>
            <a:rect l="l" t="t" r="r" b="b"/>
            <a:pathLst>
              <a:path w="9595608" h="8409242">
                <a:moveTo>
                  <a:pt x="9595607" y="0"/>
                </a:moveTo>
                <a:lnTo>
                  <a:pt x="0" y="0"/>
                </a:lnTo>
                <a:lnTo>
                  <a:pt x="0" y="8409242"/>
                </a:lnTo>
                <a:lnTo>
                  <a:pt x="9595607" y="8409242"/>
                </a:lnTo>
                <a:lnTo>
                  <a:pt x="959560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372600" y="236667"/>
            <a:ext cx="13176216" cy="640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0"/>
              </a:lnSpc>
            </a:pP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DASHBOARD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CBE5B77-1B88-5F7A-140B-9CEFB8FD28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9100" y="2008188"/>
            <a:ext cx="17449800" cy="7935911"/>
          </a:xfrm>
          <a:prstGeom prst="rect">
            <a:avLst/>
          </a:prstGeom>
          <a:ln w="571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22059" y="13535"/>
            <a:ext cx="3332996" cy="3222635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04800" y="2943041"/>
            <a:ext cx="4764284" cy="5848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en-US" sz="3000" dirty="0">
                <a:solidFill>
                  <a:srgbClr val="000000"/>
                </a:solidFill>
                <a:latin typeface="Arial"/>
              </a:rPr>
              <a:t>•High-density areas such as Indiranagar, Koramangala, and BTM Layout have fewer highly-rated restaurants with high delivery reviews and fewer ratings. </a:t>
            </a:r>
          </a:p>
          <a:p>
            <a:pPr>
              <a:lnSpc>
                <a:spcPts val="2430"/>
              </a:lnSpc>
            </a:pPr>
            <a:endParaRPr lang="en-US" sz="3000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2700"/>
              </a:lnSpc>
            </a:pPr>
            <a:r>
              <a:rPr lang="en-US" sz="3000" dirty="0">
                <a:solidFill>
                  <a:srgbClr val="000000"/>
                </a:solidFill>
                <a:latin typeface="Arial"/>
              </a:rPr>
              <a:t>• A remote kitchen can be a promising opportunity to take advantage of the high delivery review ratings and the scarcity of existing restaurants.</a:t>
            </a:r>
          </a:p>
          <a:p>
            <a:pPr>
              <a:lnSpc>
                <a:spcPts val="2700"/>
              </a:lnSpc>
            </a:pPr>
            <a:endParaRPr lang="en-US" sz="3000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2700"/>
              </a:lnSpc>
            </a:pPr>
            <a:r>
              <a:rPr lang="en-US" sz="3000" dirty="0">
                <a:solidFill>
                  <a:srgbClr val="000000"/>
                </a:solidFill>
                <a:latin typeface="Arial"/>
              </a:rPr>
              <a:t>•This presents a potential opportunity for new restaurant openings.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938917" y="194686"/>
            <a:ext cx="13176216" cy="640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0"/>
              </a:lnSpc>
            </a:pP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FUTURE SCOPE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370F070-7514-4C25-BF6A-B94D5861FFE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4741205"/>
              </p:ext>
            </p:extLst>
          </p:nvPr>
        </p:nvGraphicFramePr>
        <p:xfrm>
          <a:off x="5312657" y="1943100"/>
          <a:ext cx="12441943" cy="7848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Graphic spid="7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307522" y="41520"/>
            <a:ext cx="7980478" cy="6897623"/>
          </a:xfrm>
          <a:custGeom>
            <a:avLst/>
            <a:gdLst/>
            <a:ahLst/>
            <a:cxnLst/>
            <a:rect l="l" t="t" r="r" b="b"/>
            <a:pathLst>
              <a:path w="7980478" h="6897623">
                <a:moveTo>
                  <a:pt x="0" y="0"/>
                </a:moveTo>
                <a:lnTo>
                  <a:pt x="7980478" y="0"/>
                </a:lnTo>
                <a:lnTo>
                  <a:pt x="7980478" y="6897623"/>
                </a:lnTo>
                <a:lnTo>
                  <a:pt x="0" y="6897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196" t="-29804" r="-17286" b="-24633"/>
            </a:stretch>
          </a:blipFill>
        </p:spPr>
      </p:sp>
      <p:sp>
        <p:nvSpPr>
          <p:cNvPr id="3" name="Freeform 3"/>
          <p:cNvSpPr/>
          <p:nvPr/>
        </p:nvSpPr>
        <p:spPr>
          <a:xfrm rot="4808" flipH="1">
            <a:off x="2951" y="3368"/>
            <a:ext cx="4819296" cy="4223456"/>
          </a:xfrm>
          <a:custGeom>
            <a:avLst/>
            <a:gdLst/>
            <a:ahLst/>
            <a:cxnLst/>
            <a:rect l="l" t="t" r="r" b="b"/>
            <a:pathLst>
              <a:path w="4819296" h="4223456">
                <a:moveTo>
                  <a:pt x="4819296" y="0"/>
                </a:moveTo>
                <a:lnTo>
                  <a:pt x="0" y="0"/>
                </a:lnTo>
                <a:lnTo>
                  <a:pt x="0" y="4223455"/>
                </a:lnTo>
                <a:lnTo>
                  <a:pt x="4819296" y="4223455"/>
                </a:lnTo>
                <a:lnTo>
                  <a:pt x="481929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2400" y="3986604"/>
            <a:ext cx="9930961" cy="552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2950" indent="-742950" algn="just">
              <a:lnSpc>
                <a:spcPts val="3239"/>
              </a:lnSpc>
              <a:buFont typeface="+mj-lt"/>
              <a:buAutoNum type="arabicPeriod"/>
            </a:pPr>
            <a:r>
              <a:rPr lang="en-US" sz="3999" b="1" dirty="0">
                <a:solidFill>
                  <a:srgbClr val="000000"/>
                </a:solidFill>
                <a:latin typeface="Arimo Bold"/>
              </a:rPr>
              <a:t>Challenging Web Scraping: </a:t>
            </a:r>
          </a:p>
          <a:p>
            <a:pPr lvl="2" algn="just">
              <a:lnSpc>
                <a:spcPts val="3430"/>
              </a:lnSpc>
            </a:pPr>
            <a:r>
              <a:rPr lang="en-US" sz="3500" dirty="0">
                <a:solidFill>
                  <a:srgbClr val="000000"/>
                </a:solidFill>
                <a:latin typeface="Arimo"/>
              </a:rPr>
              <a:t>Scraping Swiggy data proved to be a challenging task primarily due to the dynamic nature of the website.</a:t>
            </a:r>
          </a:p>
          <a:p>
            <a:pPr algn="just">
              <a:lnSpc>
                <a:spcPts val="3239"/>
              </a:lnSpc>
            </a:pPr>
            <a:endParaRPr lang="en-US" sz="3500" dirty="0">
              <a:solidFill>
                <a:srgbClr val="000000"/>
              </a:solidFill>
              <a:latin typeface="Arimo"/>
            </a:endParaRPr>
          </a:p>
          <a:p>
            <a:pPr algn="just">
              <a:lnSpc>
                <a:spcPts val="3239"/>
              </a:lnSpc>
            </a:pPr>
            <a:r>
              <a:rPr lang="en-US" sz="4000" b="1" dirty="0">
                <a:solidFill>
                  <a:srgbClr val="000000"/>
                </a:solidFill>
                <a:latin typeface="Arimo Bold" panose="020B0604020202020204" charset="0"/>
                <a:ea typeface="Arimo Bold" panose="020B0604020202020204" charset="0"/>
                <a:cs typeface="Arimo Bold" panose="020B0604020202020204" charset="0"/>
              </a:rPr>
              <a:t>2.   </a:t>
            </a:r>
            <a:r>
              <a:rPr lang="en-US" sz="4000" b="1" dirty="0">
                <a:solidFill>
                  <a:srgbClr val="000000"/>
                </a:solidFill>
                <a:latin typeface="Arimo Bold"/>
              </a:rPr>
              <a:t>Complex HTML Structure: </a:t>
            </a:r>
          </a:p>
          <a:p>
            <a:pPr lvl="2" algn="just">
              <a:lnSpc>
                <a:spcPts val="3430"/>
              </a:lnSpc>
            </a:pPr>
            <a:r>
              <a:rPr lang="en-US" sz="3500" dirty="0">
                <a:solidFill>
                  <a:srgbClr val="000000"/>
                </a:solidFill>
                <a:latin typeface="Arimo"/>
              </a:rPr>
              <a:t>The website's HTML structure was intricate and complex, adding an extra layer of difficulty to the scraping process.</a:t>
            </a:r>
          </a:p>
          <a:p>
            <a:pPr algn="just">
              <a:lnSpc>
                <a:spcPts val="3068"/>
              </a:lnSpc>
            </a:pPr>
            <a:endParaRPr lang="en-US" sz="3500" dirty="0">
              <a:solidFill>
                <a:srgbClr val="000000"/>
              </a:solidFill>
              <a:latin typeface="Arimo"/>
            </a:endParaRPr>
          </a:p>
          <a:p>
            <a:pPr algn="just">
              <a:lnSpc>
                <a:spcPts val="3239"/>
              </a:lnSpc>
            </a:pPr>
            <a:r>
              <a:rPr lang="en-US" sz="4000" b="1" dirty="0">
                <a:solidFill>
                  <a:srgbClr val="000000"/>
                </a:solidFill>
                <a:latin typeface="Arimo"/>
                <a:ea typeface="Arimo"/>
                <a:cs typeface="Arimo"/>
              </a:rPr>
              <a:t>3.  Efficient Time Management: </a:t>
            </a:r>
          </a:p>
          <a:p>
            <a:pPr lvl="2" algn="just">
              <a:lnSpc>
                <a:spcPts val="343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</a:rPr>
              <a:t>Managing time efficiently was essential to tackle the challenges effectively.</a:t>
            </a:r>
          </a:p>
        </p:txBody>
      </p:sp>
      <p:sp>
        <p:nvSpPr>
          <p:cNvPr id="5" name="Freeform 5"/>
          <p:cNvSpPr/>
          <p:nvPr/>
        </p:nvSpPr>
        <p:spPr>
          <a:xfrm rot="4808">
            <a:off x="2667477" y="1591886"/>
            <a:ext cx="682127" cy="682127"/>
          </a:xfrm>
          <a:custGeom>
            <a:avLst/>
            <a:gdLst/>
            <a:ahLst/>
            <a:cxnLst/>
            <a:rect l="l" t="t" r="r" b="b"/>
            <a:pathLst>
              <a:path w="682127" h="682127">
                <a:moveTo>
                  <a:pt x="0" y="0"/>
                </a:moveTo>
                <a:lnTo>
                  <a:pt x="682127" y="0"/>
                </a:lnTo>
                <a:lnTo>
                  <a:pt x="682127" y="682127"/>
                </a:lnTo>
                <a:lnTo>
                  <a:pt x="0" y="6821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6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246179" y="1673118"/>
            <a:ext cx="4632842" cy="6403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00"/>
              </a:lnSpc>
            </a:pP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CHALLENGES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2709" y="3091"/>
            <a:ext cx="4423778" cy="3876838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4808">
            <a:off x="2438876" y="1494481"/>
            <a:ext cx="682127" cy="682127"/>
          </a:xfrm>
          <a:custGeom>
            <a:avLst/>
            <a:gdLst/>
            <a:ahLst/>
            <a:cxnLst/>
            <a:rect l="l" t="t" r="r" b="b"/>
            <a:pathLst>
              <a:path w="682127" h="682127">
                <a:moveTo>
                  <a:pt x="0" y="0"/>
                </a:moveTo>
                <a:lnTo>
                  <a:pt x="682127" y="0"/>
                </a:lnTo>
                <a:lnTo>
                  <a:pt x="682127" y="682127"/>
                </a:lnTo>
                <a:lnTo>
                  <a:pt x="0" y="6821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6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9180576" y="1494004"/>
            <a:ext cx="9107424" cy="82296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94757" y="3746981"/>
            <a:ext cx="9515744" cy="427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500" indent="-571500" algn="just">
              <a:lnSpc>
                <a:spcPts val="3668"/>
              </a:lnSpc>
              <a:buFont typeface="Wingdings" panose="05000000000000000000" pitchFamily="2" charset="2"/>
              <a:buChar char="q"/>
            </a:pPr>
            <a:r>
              <a:rPr lang="en-US" sz="3668" dirty="0">
                <a:solidFill>
                  <a:srgbClr val="000000"/>
                </a:solidFill>
                <a:latin typeface="Arial"/>
              </a:rPr>
              <a:t>Web scraping.</a:t>
            </a:r>
          </a:p>
          <a:p>
            <a:pPr algn="just">
              <a:lnSpc>
                <a:spcPts val="3668"/>
              </a:lnSpc>
            </a:pPr>
            <a:endParaRPr lang="en-US" sz="3668" dirty="0">
              <a:solidFill>
                <a:srgbClr val="000000"/>
              </a:solidFill>
              <a:latin typeface="Arial"/>
            </a:endParaRPr>
          </a:p>
          <a:p>
            <a:pPr marL="571500" indent="-571500" algn="just">
              <a:lnSpc>
                <a:spcPts val="3668"/>
              </a:lnSpc>
              <a:buFont typeface="Wingdings" panose="05000000000000000000" pitchFamily="2" charset="2"/>
              <a:buChar char="q"/>
            </a:pPr>
            <a:r>
              <a:rPr lang="en-US" sz="3668" dirty="0">
                <a:solidFill>
                  <a:srgbClr val="000000"/>
                </a:solidFill>
                <a:latin typeface="Arial"/>
              </a:rPr>
              <a:t>Basic understanding of HTML Script.</a:t>
            </a:r>
          </a:p>
          <a:p>
            <a:pPr marL="571500" indent="-571500" algn="just">
              <a:lnSpc>
                <a:spcPts val="3668"/>
              </a:lnSpc>
              <a:buFont typeface="Wingdings" panose="05000000000000000000" pitchFamily="2" charset="2"/>
              <a:buChar char="q"/>
            </a:pPr>
            <a:endParaRPr lang="en-US" sz="3668" dirty="0">
              <a:solidFill>
                <a:srgbClr val="000000"/>
              </a:solidFill>
              <a:latin typeface="Arial"/>
            </a:endParaRPr>
          </a:p>
          <a:p>
            <a:pPr marL="571500" indent="-571500" algn="just">
              <a:lnSpc>
                <a:spcPts val="3668"/>
              </a:lnSpc>
              <a:buFont typeface="Wingdings" panose="05000000000000000000" pitchFamily="2" charset="2"/>
              <a:buChar char="q"/>
            </a:pPr>
            <a:r>
              <a:rPr lang="en-US" sz="3668" dirty="0">
                <a:solidFill>
                  <a:srgbClr val="000000"/>
                </a:solidFill>
                <a:latin typeface="Arial"/>
              </a:rPr>
              <a:t>New Python library like Selenium   and       BeautifulSoup.</a:t>
            </a:r>
          </a:p>
          <a:p>
            <a:pPr marL="571500" indent="-571500" algn="just">
              <a:lnSpc>
                <a:spcPts val="3668"/>
              </a:lnSpc>
              <a:buFont typeface="Wingdings" panose="05000000000000000000" pitchFamily="2" charset="2"/>
              <a:buChar char="q"/>
            </a:pPr>
            <a:endParaRPr lang="en-US" sz="3668" dirty="0">
              <a:solidFill>
                <a:srgbClr val="000000"/>
              </a:solidFill>
              <a:latin typeface="Arial"/>
            </a:endParaRPr>
          </a:p>
          <a:p>
            <a:pPr marL="571500" indent="-571500" algn="just">
              <a:lnSpc>
                <a:spcPts val="3668"/>
              </a:lnSpc>
              <a:buFont typeface="Wingdings" panose="05000000000000000000" pitchFamily="2" charset="2"/>
              <a:buChar char="q"/>
            </a:pPr>
            <a:r>
              <a:rPr lang="en-US" sz="3668" dirty="0">
                <a:solidFill>
                  <a:srgbClr val="000000"/>
                </a:solidFill>
                <a:latin typeface="Arial"/>
              </a:rPr>
              <a:t>Effective teamwork and time        management strategies.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-1524000" y="1553306"/>
            <a:ext cx="13176216" cy="640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0"/>
              </a:lnSpc>
            </a:pP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LEARNINGS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accent6">
                <a:lumMod val="40000"/>
                <a:lumOff val="60000"/>
              </a:schemeClr>
            </a:gs>
            <a:gs pos="58000">
              <a:srgbClr val="FF882F"/>
            </a:gs>
            <a:gs pos="79000">
              <a:schemeClr val="accent6">
                <a:lumMod val="0"/>
                <a:lumOff val="10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">
            <a:extLst>
              <a:ext uri="{FF2B5EF4-FFF2-40B4-BE49-F238E27FC236}">
                <a16:creationId xmlns:a16="http://schemas.microsoft.com/office/drawing/2014/main" id="{DF827EB8-B90A-4A66-EFA8-EE4852795360}"/>
              </a:ext>
            </a:extLst>
          </p:cNvPr>
          <p:cNvSpPr/>
          <p:nvPr/>
        </p:nvSpPr>
        <p:spPr>
          <a:xfrm rot="4808" flipH="1">
            <a:off x="2951" y="3368"/>
            <a:ext cx="4819296" cy="4223456"/>
          </a:xfrm>
          <a:custGeom>
            <a:avLst/>
            <a:gdLst/>
            <a:ahLst/>
            <a:cxnLst/>
            <a:rect l="l" t="t" r="r" b="b"/>
            <a:pathLst>
              <a:path w="4819296" h="4223456">
                <a:moveTo>
                  <a:pt x="4819296" y="0"/>
                </a:moveTo>
                <a:lnTo>
                  <a:pt x="0" y="0"/>
                </a:lnTo>
                <a:lnTo>
                  <a:pt x="0" y="4223455"/>
                </a:lnTo>
                <a:lnTo>
                  <a:pt x="4819296" y="4223455"/>
                </a:lnTo>
                <a:lnTo>
                  <a:pt x="481929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EF6B0A-9454-C2BF-B3B5-9F3C900A3DE2}"/>
              </a:ext>
            </a:extLst>
          </p:cNvPr>
          <p:cNvSpPr/>
          <p:nvPr/>
        </p:nvSpPr>
        <p:spPr>
          <a:xfrm rot="19923613">
            <a:off x="1879031" y="3566145"/>
            <a:ext cx="14529940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ookman Old Style" panose="02050604050505020204" pitchFamily="18" charset="0"/>
              </a:rPr>
              <a:t>Thank You</a:t>
            </a:r>
          </a:p>
        </p:txBody>
      </p:sp>
      <p:pic>
        <p:nvPicPr>
          <p:cNvPr id="5" name="Picture 2" descr="Folded Hands Great Thanks Sticker - Folded hands Great thanks Please thank  - Discover &amp; Share GIFs">
            <a:extLst>
              <a:ext uri="{FF2B5EF4-FFF2-40B4-BE49-F238E27FC236}">
                <a16:creationId xmlns:a16="http://schemas.microsoft.com/office/drawing/2014/main" id="{6CCF4793-B189-235B-954F-F234BD889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69210">
            <a:off x="10374784" y="4896566"/>
            <a:ext cx="2922118" cy="275892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38924" y="21124"/>
            <a:ext cx="7778647" cy="6816923"/>
          </a:xfrm>
          <a:custGeom>
            <a:avLst/>
            <a:gdLst/>
            <a:ahLst/>
            <a:cxnLst/>
            <a:rect l="l" t="t" r="r" b="b"/>
            <a:pathLst>
              <a:path w="7778647" h="6816923">
                <a:moveTo>
                  <a:pt x="7778647" y="0"/>
                </a:moveTo>
                <a:lnTo>
                  <a:pt x="0" y="0"/>
                </a:lnTo>
                <a:lnTo>
                  <a:pt x="0" y="6816923"/>
                </a:lnTo>
                <a:lnTo>
                  <a:pt x="7778647" y="6816923"/>
                </a:lnTo>
                <a:lnTo>
                  <a:pt x="777864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654249" y="8748952"/>
            <a:ext cx="578405" cy="578405"/>
          </a:xfrm>
          <a:custGeom>
            <a:avLst/>
            <a:gdLst/>
            <a:ahLst/>
            <a:cxnLst/>
            <a:rect l="l" t="t" r="r" b="b"/>
            <a:pathLst>
              <a:path w="578405" h="578405">
                <a:moveTo>
                  <a:pt x="0" y="0"/>
                </a:moveTo>
                <a:lnTo>
                  <a:pt x="578405" y="0"/>
                </a:lnTo>
                <a:lnTo>
                  <a:pt x="578405" y="578405"/>
                </a:lnTo>
                <a:lnTo>
                  <a:pt x="0" y="5784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509741" y="1643944"/>
            <a:ext cx="8417205" cy="990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PROJECT AIM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137347"/>
            <a:ext cx="16230600" cy="5524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     We have observed a trend towards remote kitchens in recent times, and as a data analyst, our task is to identify the best location for a remote kitchen or a restaurant based on the demand for different types of cuisines in the area. Our objective is to maximize customer satisfaction by providing high-demand cuisines while minimizing delivery time and costs.</a:t>
            </a:r>
          </a:p>
          <a:p>
            <a:pPr>
              <a:lnSpc>
                <a:spcPts val="10178"/>
              </a:lnSpc>
              <a:spcBef>
                <a:spcPct val="0"/>
              </a:spcBef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3"/>
          <p:cNvSpPr/>
          <p:nvPr/>
        </p:nvSpPr>
        <p:spPr>
          <a:xfrm flipV="1">
            <a:off x="13241730" y="5864632"/>
            <a:ext cx="5046270" cy="4422368"/>
          </a:xfrm>
          <a:custGeom>
            <a:avLst/>
            <a:gdLst/>
            <a:ahLst/>
            <a:cxnLst/>
            <a:rect l="l" t="t" r="r" b="b"/>
            <a:pathLst>
              <a:path w="5046270" h="4422368">
                <a:moveTo>
                  <a:pt x="0" y="4422368"/>
                </a:moveTo>
                <a:lnTo>
                  <a:pt x="5046270" y="4422368"/>
                </a:lnTo>
                <a:lnTo>
                  <a:pt x="5046270" y="0"/>
                </a:lnTo>
                <a:lnTo>
                  <a:pt x="0" y="0"/>
                </a:lnTo>
                <a:lnTo>
                  <a:pt x="0" y="442236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1188321" y="2563843"/>
            <a:ext cx="1493012" cy="1745694"/>
          </a:xfrm>
          <a:custGeom>
            <a:avLst/>
            <a:gdLst/>
            <a:ahLst/>
            <a:cxnLst/>
            <a:rect l="l" t="t" r="r" b="b"/>
            <a:pathLst>
              <a:path w="1493012" h="1745694">
                <a:moveTo>
                  <a:pt x="0" y="0"/>
                </a:moveTo>
                <a:lnTo>
                  <a:pt x="1493012" y="0"/>
                </a:lnTo>
                <a:lnTo>
                  <a:pt x="1493012" y="1745694"/>
                </a:lnTo>
                <a:lnTo>
                  <a:pt x="0" y="17456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25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88321" y="4673186"/>
            <a:ext cx="1493012" cy="1745694"/>
          </a:xfrm>
          <a:custGeom>
            <a:avLst/>
            <a:gdLst/>
            <a:ahLst/>
            <a:cxnLst/>
            <a:rect l="l" t="t" r="r" b="b"/>
            <a:pathLst>
              <a:path w="1493012" h="1745694">
                <a:moveTo>
                  <a:pt x="0" y="0"/>
                </a:moveTo>
                <a:lnTo>
                  <a:pt x="1493012" y="0"/>
                </a:lnTo>
                <a:lnTo>
                  <a:pt x="1493012" y="1745694"/>
                </a:lnTo>
                <a:lnTo>
                  <a:pt x="0" y="17456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253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07439" y="6915890"/>
            <a:ext cx="1493012" cy="1745694"/>
          </a:xfrm>
          <a:custGeom>
            <a:avLst/>
            <a:gdLst/>
            <a:ahLst/>
            <a:cxnLst/>
            <a:rect l="l" t="t" r="r" b="b"/>
            <a:pathLst>
              <a:path w="1493012" h="1745694">
                <a:moveTo>
                  <a:pt x="0" y="0"/>
                </a:moveTo>
                <a:lnTo>
                  <a:pt x="1493011" y="0"/>
                </a:lnTo>
                <a:lnTo>
                  <a:pt x="1493011" y="1745694"/>
                </a:lnTo>
                <a:lnTo>
                  <a:pt x="0" y="17456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253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208623" y="824892"/>
            <a:ext cx="11945256" cy="968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4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OBJECTIVES OF THE 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8551" y="2899565"/>
            <a:ext cx="1650786" cy="86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9"/>
              </a:lnSpc>
              <a:spcBef>
                <a:spcPct val="0"/>
              </a:spcBef>
            </a:pPr>
            <a:r>
              <a:rPr lang="en-US" sz="6329" dirty="0">
                <a:solidFill>
                  <a:srgbClr val="FFFFFF"/>
                </a:solidFill>
                <a:latin typeface="Arimo Bold"/>
              </a:rPr>
              <a:t>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8551" y="7266605"/>
            <a:ext cx="1708983" cy="86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9"/>
              </a:lnSpc>
              <a:spcBef>
                <a:spcPct val="0"/>
              </a:spcBef>
            </a:pPr>
            <a:r>
              <a:rPr lang="en-US" sz="6329">
                <a:solidFill>
                  <a:srgbClr val="FFFFFF"/>
                </a:solidFill>
                <a:latin typeface="Arimo Bold"/>
              </a:rPr>
              <a:t>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50871" y="5159575"/>
            <a:ext cx="2006148" cy="86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9"/>
              </a:lnSpc>
              <a:spcBef>
                <a:spcPct val="0"/>
              </a:spcBef>
            </a:pPr>
            <a:r>
              <a:rPr lang="en-US" sz="6329">
                <a:solidFill>
                  <a:srgbClr val="FFFFFF"/>
                </a:solidFill>
                <a:latin typeface="Arimo Bold"/>
              </a:rPr>
              <a:t>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08084" y="2619085"/>
            <a:ext cx="13571684" cy="1625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3"/>
              </a:lnSpc>
              <a:spcBef>
                <a:spcPct val="0"/>
              </a:spcBef>
            </a:pPr>
            <a:r>
              <a:rPr lang="en-US" sz="4003" dirty="0">
                <a:solidFill>
                  <a:srgbClr val="000000"/>
                </a:solidFill>
                <a:latin typeface="Arial"/>
              </a:rPr>
              <a:t>Utilized web scraping techniques to gather data from </a:t>
            </a:r>
            <a:r>
              <a:rPr lang="en-US" sz="4003" dirty="0" err="1">
                <a:solidFill>
                  <a:srgbClr val="000000"/>
                </a:solidFill>
                <a:latin typeface="Arial"/>
              </a:rPr>
              <a:t>Swiggy's</a:t>
            </a:r>
            <a:r>
              <a:rPr lang="en-US" sz="4003" dirty="0">
                <a:solidFill>
                  <a:srgbClr val="000000"/>
                </a:solidFill>
                <a:latin typeface="Arial"/>
              </a:rPr>
              <a:t> website and presented it in tabular form, precisely defining column details for clarity.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308084" y="7299787"/>
            <a:ext cx="13571684" cy="104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Arimo"/>
              </a:rPr>
              <a:t>Extracted insights and generated visualizations/dashboards to effectively present the data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308084" y="4780124"/>
            <a:ext cx="13571684" cy="1588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57"/>
              </a:lnSpc>
              <a:spcBef>
                <a:spcPct val="0"/>
              </a:spcBef>
            </a:pPr>
            <a:r>
              <a:rPr lang="en-US" sz="4057">
                <a:solidFill>
                  <a:srgbClr val="000000"/>
                </a:solidFill>
                <a:latin typeface="Arimo"/>
              </a:rPr>
              <a:t>By analyzing historical order data, determined the favorite cuisines and the area's demographics and preferences, factoring in customer demand, delivery times, and costs.</a:t>
            </a:r>
          </a:p>
        </p:txBody>
      </p:sp>
      <p:sp>
        <p:nvSpPr>
          <p:cNvPr id="12" name="Freeform 12"/>
          <p:cNvSpPr/>
          <p:nvPr/>
        </p:nvSpPr>
        <p:spPr>
          <a:xfrm rot="4808" flipH="1">
            <a:off x="20091" y="-43369"/>
            <a:ext cx="3532171" cy="3095466"/>
          </a:xfrm>
          <a:custGeom>
            <a:avLst/>
            <a:gdLst/>
            <a:ahLst/>
            <a:cxnLst/>
            <a:rect l="l" t="t" r="r" b="b"/>
            <a:pathLst>
              <a:path w="3532171" h="3095466">
                <a:moveTo>
                  <a:pt x="3532171" y="0"/>
                </a:moveTo>
                <a:lnTo>
                  <a:pt x="0" y="0"/>
                </a:lnTo>
                <a:lnTo>
                  <a:pt x="0" y="3095466"/>
                </a:lnTo>
                <a:lnTo>
                  <a:pt x="3532171" y="3095466"/>
                </a:lnTo>
                <a:lnTo>
                  <a:pt x="353217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252734">
            <a:off x="14654249" y="8748952"/>
            <a:ext cx="578405" cy="578405"/>
          </a:xfrm>
          <a:custGeom>
            <a:avLst/>
            <a:gdLst/>
            <a:ahLst/>
            <a:cxnLst/>
            <a:rect l="l" t="t" r="r" b="b"/>
            <a:pathLst>
              <a:path w="578405" h="578405">
                <a:moveTo>
                  <a:pt x="0" y="0"/>
                </a:moveTo>
                <a:lnTo>
                  <a:pt x="578405" y="0"/>
                </a:lnTo>
                <a:lnTo>
                  <a:pt x="578405" y="578405"/>
                </a:lnTo>
                <a:lnTo>
                  <a:pt x="0" y="5784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6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ight&quot; Animated Icon by Filippo Marchetti on Dribbble">
            <a:extLst>
              <a:ext uri="{FF2B5EF4-FFF2-40B4-BE49-F238E27FC236}">
                <a16:creationId xmlns:a16="http://schemas.microsoft.com/office/drawing/2014/main" id="{E6E17DCD-06BB-CFFC-5603-610B20C00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165247"/>
            <a:ext cx="10911960" cy="8183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3"/>
          <p:cNvSpPr/>
          <p:nvPr/>
        </p:nvSpPr>
        <p:spPr>
          <a:xfrm rot="4808" flipH="1">
            <a:off x="-5609" y="3832"/>
            <a:ext cx="5482456" cy="4804625"/>
          </a:xfrm>
          <a:custGeom>
            <a:avLst/>
            <a:gdLst/>
            <a:ahLst/>
            <a:cxnLst/>
            <a:rect l="l" t="t" r="r" b="b"/>
            <a:pathLst>
              <a:path w="5482456" h="4804625">
                <a:moveTo>
                  <a:pt x="5482456" y="0"/>
                </a:moveTo>
                <a:lnTo>
                  <a:pt x="0" y="0"/>
                </a:lnTo>
                <a:lnTo>
                  <a:pt x="0" y="4804625"/>
                </a:lnTo>
                <a:lnTo>
                  <a:pt x="5482456" y="4804625"/>
                </a:lnTo>
                <a:lnTo>
                  <a:pt x="548245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V="1">
            <a:off x="14209255" y="6728224"/>
            <a:ext cx="4078745" cy="3574464"/>
          </a:xfrm>
          <a:custGeom>
            <a:avLst/>
            <a:gdLst/>
            <a:ahLst/>
            <a:cxnLst/>
            <a:rect l="l" t="t" r="r" b="b"/>
            <a:pathLst>
              <a:path w="4078745" h="3574464">
                <a:moveTo>
                  <a:pt x="0" y="3574464"/>
                </a:moveTo>
                <a:lnTo>
                  <a:pt x="4078745" y="3574464"/>
                </a:lnTo>
                <a:lnTo>
                  <a:pt x="4078745" y="0"/>
                </a:lnTo>
                <a:lnTo>
                  <a:pt x="0" y="0"/>
                </a:lnTo>
                <a:lnTo>
                  <a:pt x="0" y="357446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5" name="Freeform 5"/>
          <p:cNvSpPr/>
          <p:nvPr/>
        </p:nvSpPr>
        <p:spPr>
          <a:xfrm rot="4808">
            <a:off x="1935208" y="860891"/>
            <a:ext cx="544645" cy="544645"/>
          </a:xfrm>
          <a:custGeom>
            <a:avLst/>
            <a:gdLst/>
            <a:ahLst/>
            <a:cxnLst/>
            <a:rect l="l" t="t" r="r" b="b"/>
            <a:pathLst>
              <a:path w="544645" h="544645">
                <a:moveTo>
                  <a:pt x="0" y="0"/>
                </a:moveTo>
                <a:lnTo>
                  <a:pt x="544645" y="0"/>
                </a:lnTo>
                <a:lnTo>
                  <a:pt x="544645" y="544645"/>
                </a:lnTo>
                <a:lnTo>
                  <a:pt x="0" y="5446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252734">
            <a:off x="16135107" y="9363522"/>
            <a:ext cx="404369" cy="404369"/>
          </a:xfrm>
          <a:custGeom>
            <a:avLst/>
            <a:gdLst/>
            <a:ahLst/>
            <a:cxnLst/>
            <a:rect l="l" t="t" r="r" b="b"/>
            <a:pathLst>
              <a:path w="404369" h="404369">
                <a:moveTo>
                  <a:pt x="0" y="0"/>
                </a:moveTo>
                <a:lnTo>
                  <a:pt x="404369" y="0"/>
                </a:lnTo>
                <a:lnTo>
                  <a:pt x="404369" y="404369"/>
                </a:lnTo>
                <a:lnTo>
                  <a:pt x="0" y="40436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6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219838" y="705120"/>
            <a:ext cx="1319860" cy="587938"/>
          </a:xfrm>
          <a:custGeom>
            <a:avLst/>
            <a:gdLst/>
            <a:ahLst/>
            <a:cxnLst/>
            <a:rect l="l" t="t" r="r" b="b"/>
            <a:pathLst>
              <a:path w="1319860" h="587938">
                <a:moveTo>
                  <a:pt x="0" y="0"/>
                </a:moveTo>
                <a:lnTo>
                  <a:pt x="1319860" y="0"/>
                </a:lnTo>
                <a:lnTo>
                  <a:pt x="1319860" y="587938"/>
                </a:lnTo>
                <a:lnTo>
                  <a:pt x="0" y="58793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154274" y="4181004"/>
            <a:ext cx="11385425" cy="1948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590"/>
              </a:lnSpc>
              <a:spcBef>
                <a:spcPct val="0"/>
              </a:spcBef>
            </a:pPr>
            <a:r>
              <a:rPr lang="en-US" sz="11850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INSIGHTS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393368" y="2945162"/>
            <a:ext cx="3054438" cy="520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9"/>
              </a:lnSpc>
              <a:spcBef>
                <a:spcPct val="0"/>
              </a:spcBef>
            </a:pPr>
            <a:r>
              <a:rPr lang="en-US" sz="3729">
                <a:solidFill>
                  <a:srgbClr val="FFFFFF"/>
                </a:solidFill>
                <a:latin typeface="Arimo Bold"/>
              </a:rPr>
              <a:t>STEP 3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6646" y="-4256"/>
            <a:ext cx="3532171" cy="3095466"/>
          </a:xfrm>
          <a:custGeom>
            <a:avLst/>
            <a:gdLst/>
            <a:ahLst/>
            <a:cxnLst/>
            <a:rect l="l" t="t" r="r" b="b"/>
            <a:pathLst>
              <a:path w="3532171" h="3095466">
                <a:moveTo>
                  <a:pt x="3532171" y="0"/>
                </a:moveTo>
                <a:lnTo>
                  <a:pt x="0" y="0"/>
                </a:lnTo>
                <a:lnTo>
                  <a:pt x="0" y="3095466"/>
                </a:lnTo>
                <a:lnTo>
                  <a:pt x="3532171" y="3095466"/>
                </a:lnTo>
                <a:lnTo>
                  <a:pt x="353217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52734">
            <a:off x="16135107" y="9363522"/>
            <a:ext cx="404369" cy="404369"/>
          </a:xfrm>
          <a:custGeom>
            <a:avLst/>
            <a:gdLst/>
            <a:ahLst/>
            <a:cxnLst/>
            <a:rect l="l" t="t" r="r" b="b"/>
            <a:pathLst>
              <a:path w="404369" h="404369">
                <a:moveTo>
                  <a:pt x="0" y="0"/>
                </a:moveTo>
                <a:lnTo>
                  <a:pt x="404369" y="0"/>
                </a:lnTo>
                <a:lnTo>
                  <a:pt x="404369" y="404369"/>
                </a:lnTo>
                <a:lnTo>
                  <a:pt x="0" y="4043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48302" y="9331017"/>
            <a:ext cx="726403" cy="323580"/>
          </a:xfrm>
          <a:custGeom>
            <a:avLst/>
            <a:gdLst/>
            <a:ahLst/>
            <a:cxnLst/>
            <a:rect l="l" t="t" r="r" b="b"/>
            <a:pathLst>
              <a:path w="726403" h="323580">
                <a:moveTo>
                  <a:pt x="0" y="0"/>
                </a:moveTo>
                <a:lnTo>
                  <a:pt x="726403" y="0"/>
                </a:lnTo>
                <a:lnTo>
                  <a:pt x="726403" y="323580"/>
                </a:lnTo>
                <a:lnTo>
                  <a:pt x="0" y="3235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705600" y="25513"/>
            <a:ext cx="13885877" cy="645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  <a:spcBef>
                <a:spcPct val="0"/>
              </a:spcBef>
            </a:pP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AREA WISE DISTRIBUTION OF RESTAURANTS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76851" y="3404369"/>
            <a:ext cx="4441257" cy="4193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600" dirty="0">
                <a:solidFill>
                  <a:srgbClr val="000000"/>
                </a:solidFill>
                <a:latin typeface="Arial"/>
              </a:rPr>
              <a:t>Maximum Restaurant Occupancy in Bangalore.</a:t>
            </a:r>
          </a:p>
          <a:p>
            <a:pPr>
              <a:lnSpc>
                <a:spcPts val="3600"/>
              </a:lnSpc>
            </a:pPr>
            <a:endParaRPr lang="en-US" sz="3600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3000"/>
              </a:lnSpc>
            </a:pPr>
            <a:r>
              <a:rPr lang="en-US" sz="3000" dirty="0">
                <a:solidFill>
                  <a:srgbClr val="000000"/>
                </a:solidFill>
                <a:latin typeface="Arial"/>
              </a:rPr>
              <a:t>• Indiranagar         32%</a:t>
            </a:r>
          </a:p>
          <a:p>
            <a:pPr>
              <a:lnSpc>
                <a:spcPts val="3000"/>
              </a:lnSpc>
            </a:pPr>
            <a:endParaRPr lang="en-US" sz="3000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3000"/>
              </a:lnSpc>
            </a:pPr>
            <a:r>
              <a:rPr lang="en-US" sz="3000" dirty="0">
                <a:solidFill>
                  <a:srgbClr val="000000"/>
                </a:solidFill>
                <a:latin typeface="Arial"/>
              </a:rPr>
              <a:t>• </a:t>
            </a:r>
            <a:r>
              <a:rPr lang="en-US" sz="3000" dirty="0" err="1">
                <a:solidFill>
                  <a:srgbClr val="000000"/>
                </a:solidFill>
                <a:latin typeface="Arial"/>
              </a:rPr>
              <a:t>Btm</a:t>
            </a:r>
            <a:r>
              <a:rPr lang="en-US" sz="3000" dirty="0">
                <a:solidFill>
                  <a:srgbClr val="000000"/>
                </a:solidFill>
                <a:latin typeface="Arial"/>
              </a:rPr>
              <a:t> Layout         28%</a:t>
            </a:r>
          </a:p>
          <a:p>
            <a:pPr>
              <a:lnSpc>
                <a:spcPts val="3000"/>
              </a:lnSpc>
            </a:pPr>
            <a:endParaRPr lang="en-US" sz="3000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3000"/>
              </a:lnSpc>
            </a:pPr>
            <a:r>
              <a:rPr lang="en-US" sz="3000" dirty="0">
                <a:solidFill>
                  <a:srgbClr val="000000"/>
                </a:solidFill>
                <a:latin typeface="Arial"/>
              </a:rPr>
              <a:t>• Koramangala      26%</a:t>
            </a:r>
          </a:p>
          <a:p>
            <a:pPr>
              <a:lnSpc>
                <a:spcPts val="3293"/>
              </a:lnSpc>
              <a:spcBef>
                <a:spcPct val="0"/>
              </a:spcBef>
            </a:pPr>
            <a:endParaRPr lang="en-US" sz="3000" dirty="0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882BEB38-81D6-C86C-AEA8-0F46D65ACC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2798919"/>
              </p:ext>
            </p:extLst>
          </p:nvPr>
        </p:nvGraphicFramePr>
        <p:xfrm>
          <a:off x="5486401" y="1790701"/>
          <a:ext cx="12224748" cy="78638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8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4808" flipH="1">
            <a:off x="7401" y="2074"/>
            <a:ext cx="2966502" cy="3005754"/>
          </a:xfrm>
          <a:custGeom>
            <a:avLst/>
            <a:gdLst/>
            <a:ahLst/>
            <a:cxnLst/>
            <a:rect l="l" t="t" r="r" b="b"/>
            <a:pathLst>
              <a:path w="4097987" h="3591327">
                <a:moveTo>
                  <a:pt x="4097988" y="0"/>
                </a:moveTo>
                <a:lnTo>
                  <a:pt x="0" y="0"/>
                </a:lnTo>
                <a:lnTo>
                  <a:pt x="0" y="3591327"/>
                </a:lnTo>
                <a:lnTo>
                  <a:pt x="4097988" y="3591327"/>
                </a:lnTo>
                <a:lnTo>
                  <a:pt x="409798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781800" y="278159"/>
            <a:ext cx="11997491" cy="556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AREA WISE EXPENSIVE RESTAURANT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276600" y="8877288"/>
            <a:ext cx="14378011" cy="491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1. Burger Seigneur       2. 89 Express Dhaba       3. Nomad Pizza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F1F3E60D-976F-8390-1C2C-F838654D48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0072013"/>
              </p:ext>
            </p:extLst>
          </p:nvPr>
        </p:nvGraphicFramePr>
        <p:xfrm>
          <a:off x="1954994" y="1846259"/>
          <a:ext cx="14378011" cy="68024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20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808" flipH="1">
            <a:off x="1408" y="2396"/>
            <a:ext cx="3430067" cy="3538507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439810" y="296445"/>
            <a:ext cx="14678602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MAXIMUM NO OF RESTAURANT WHERE THE DELIVERY REVIEW NUMBER IS GREATER THAN 1000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AB1EB5B-F80F-48E2-A126-EBBF3972B9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0559041"/>
              </p:ext>
            </p:extLst>
          </p:nvPr>
        </p:nvGraphicFramePr>
        <p:xfrm>
          <a:off x="1600200" y="2247900"/>
          <a:ext cx="15087600" cy="76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4808" flipH="1">
            <a:off x="2885" y="-8699"/>
            <a:ext cx="3733452" cy="3625590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562600" y="261256"/>
            <a:ext cx="13176216" cy="1090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LOCATION WISE MAXIMUM NUMBER OF LESS RATED RESTAURANT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31667" y="9191778"/>
            <a:ext cx="14898141" cy="520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 b="1" dirty="0">
                <a:solidFill>
                  <a:srgbClr val="000000"/>
                </a:solidFill>
                <a:latin typeface="Arial"/>
              </a:rPr>
              <a:t>Indiranagar:- (2.8,103)      </a:t>
            </a:r>
            <a:r>
              <a:rPr lang="en-US" sz="3000" b="1" dirty="0" err="1">
                <a:solidFill>
                  <a:srgbClr val="000000"/>
                </a:solidFill>
                <a:latin typeface="Arial"/>
              </a:rPr>
              <a:t>Btm</a:t>
            </a:r>
            <a:r>
              <a:rPr lang="en-US" sz="3000" b="1" dirty="0">
                <a:solidFill>
                  <a:srgbClr val="000000"/>
                </a:solidFill>
                <a:latin typeface="Arial"/>
              </a:rPr>
              <a:t> Layout:- (1.7,90)      Koramangala:- (2.3,83)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C68A663-9577-4EFD-9D3B-865E4C9A2C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9613959"/>
              </p:ext>
            </p:extLst>
          </p:nvPr>
        </p:nvGraphicFramePr>
        <p:xfrm>
          <a:off x="2098692" y="2469143"/>
          <a:ext cx="14090616" cy="64624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2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91963" y="9292767"/>
            <a:ext cx="10566439" cy="318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0"/>
              </a:lnSpc>
            </a:pPr>
            <a:r>
              <a:rPr lang="en-US" sz="3000" b="1" dirty="0">
                <a:solidFill>
                  <a:srgbClr val="000000"/>
                </a:solidFill>
                <a:latin typeface="Arial"/>
              </a:rPr>
              <a:t>1. North Indian             2. Desserts              3. Indian</a:t>
            </a:r>
          </a:p>
        </p:txBody>
      </p:sp>
      <p:sp>
        <p:nvSpPr>
          <p:cNvPr id="3" name="Freeform 3"/>
          <p:cNvSpPr/>
          <p:nvPr/>
        </p:nvSpPr>
        <p:spPr>
          <a:xfrm rot="4808" flipH="1">
            <a:off x="-10554" y="2565"/>
            <a:ext cx="3670683" cy="3614370"/>
          </a:xfrm>
          <a:custGeom>
            <a:avLst/>
            <a:gdLst/>
            <a:ahLst/>
            <a:cxnLst/>
            <a:rect l="l" t="t" r="r" b="b"/>
            <a:pathLst>
              <a:path w="4423778" h="3876838">
                <a:moveTo>
                  <a:pt x="4423778" y="0"/>
                </a:moveTo>
                <a:lnTo>
                  <a:pt x="0" y="0"/>
                </a:lnTo>
                <a:lnTo>
                  <a:pt x="0" y="3876838"/>
                </a:lnTo>
                <a:lnTo>
                  <a:pt x="4423778" y="3876838"/>
                </a:lnTo>
                <a:lnTo>
                  <a:pt x="44237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2734">
            <a:off x="14971353" y="8896274"/>
            <a:ext cx="536686" cy="536686"/>
          </a:xfrm>
          <a:custGeom>
            <a:avLst/>
            <a:gdLst/>
            <a:ahLst/>
            <a:cxnLst/>
            <a:rect l="l" t="t" r="r" b="b"/>
            <a:pathLst>
              <a:path w="536686" h="536686">
                <a:moveTo>
                  <a:pt x="0" y="0"/>
                </a:moveTo>
                <a:lnTo>
                  <a:pt x="536686" y="0"/>
                </a:lnTo>
                <a:lnTo>
                  <a:pt x="536686" y="536686"/>
                </a:lnTo>
                <a:lnTo>
                  <a:pt x="0" y="536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343400" y="226877"/>
            <a:ext cx="14674796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39"/>
              </a:lnSpc>
            </a:pP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NUMBER OF RESTAURANT FOR EACH OF CUISINE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D1F184F5-2F96-9562-3FF1-D2AEC07873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1766803"/>
              </p:ext>
            </p:extLst>
          </p:nvPr>
        </p:nvGraphicFramePr>
        <p:xfrm>
          <a:off x="2628900" y="1714500"/>
          <a:ext cx="13030200" cy="71833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9" grpId="0">
        <p:bldAsOne/>
      </p:bldGraphic>
    </p:bldLst>
  </p:timing>
</p:sld>
</file>

<file path=ppt/theme/_rels/themeOverr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theme/_rels/themeOverr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theme/_rels/themeOverr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theme/_rels/themeOverr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theme/_rels/themeOverr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theme/_rels/themeOverr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theme/_rels/themeOverr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theme/_rels/themeOverr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Integral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B9F25"/>
    </a:hlink>
    <a:folHlink>
      <a:srgbClr val="B26B02"/>
    </a:folHlink>
  </a:clrScheme>
  <a:fontScheme name="Integral">
    <a:majorFont>
      <a:latin typeface="Tw Cen MT Condensed" panose="020B06060201040202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Tw Cen MT" panose="020B06020201040206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inorFont>
  </a:fontScheme>
  <a:fmtScheme name="Integral">
    <a:fillStyleLst>
      <a:solidFill>
        <a:schemeClr val="phClr"/>
      </a:solidFill>
      <a:gradFill rotWithShape="1">
        <a:gsLst>
          <a:gs pos="0">
            <a:schemeClr val="phClr">
              <a:tint val="83000"/>
              <a:satMod val="100000"/>
              <a:lumMod val="100000"/>
            </a:schemeClr>
          </a:gs>
          <a:gs pos="100000">
            <a:schemeClr val="phClr">
              <a:tint val="61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  <a:gradFill rotWithShape="1">
        <a:gsLst>
          <a:gs pos="0">
            <a:schemeClr val="phClr">
              <a:tint val="100000"/>
              <a:shade val="85000"/>
              <a:satMod val="100000"/>
              <a:lumMod val="100000"/>
            </a:schemeClr>
          </a:gs>
          <a:gs pos="100000">
            <a:schemeClr val="phClr">
              <a:tint val="90000"/>
              <a:shade val="100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</a:fillStyleLst>
    <a:lnStyleLst>
      <a:ln w="9525" cap="flat" cmpd="sng" algn="ctr">
        <a:solidFill>
          <a:schemeClr val="phClr"/>
        </a:solidFill>
        <a:prstDash val="solid"/>
      </a:ln>
      <a:ln w="15875" cap="flat" cmpd="sng" algn="ctr">
        <a:solidFill>
          <a:schemeClr val="phClr"/>
        </a:solidFill>
        <a:prstDash val="solid"/>
      </a:ln>
      <a:ln w="1905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12700" dir="5400000" algn="ctr" rotWithShape="0">
            <a:srgbClr val="000000">
              <a:alpha val="50000"/>
            </a:srgbClr>
          </a:outerShdw>
        </a:effectLst>
      </a:effectStyle>
      <a:effectStyle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phClr">
              <a:shade val="35000"/>
              <a:satMod val="16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hade val="85000"/>
          <a:satMod val="125000"/>
        </a:schemeClr>
      </a:solidFill>
      <a:blipFill rotWithShape="1">
        <a:blip xmlns:r="http://schemas.openxmlformats.org/officeDocument/2006/relationships" r:embed="rId1">
          <a:duotone>
            <a:schemeClr val="phClr">
              <a:tint val="95000"/>
              <a:shade val="74000"/>
              <a:satMod val="230000"/>
            </a:schemeClr>
            <a:schemeClr val="phClr">
              <a:tint val="92000"/>
              <a:shade val="69000"/>
              <a:satMod val="250000"/>
            </a:schemeClr>
          </a:duotone>
        </a:blip>
        <a:tile tx="0" ty="0" sx="40000" sy="40000" flip="none" algn="tl"/>
      </a:blipFill>
    </a:bgFillStyleLst>
  </a:fmtScheme>
</a:themeOverride>
</file>

<file path=ppt/theme/themeOverride2.xml><?xml version="1.0" encoding="utf-8"?>
<a:themeOverride xmlns:a="http://schemas.openxmlformats.org/drawingml/2006/main">
  <a:clrScheme name="Integral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B9F25"/>
    </a:hlink>
    <a:folHlink>
      <a:srgbClr val="B26B02"/>
    </a:folHlink>
  </a:clrScheme>
  <a:fontScheme name="Integral">
    <a:majorFont>
      <a:latin typeface="Tw Cen MT Condensed" panose="020B06060201040202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Tw Cen MT" panose="020B06020201040206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inorFont>
  </a:fontScheme>
  <a:fmtScheme name="Integral">
    <a:fillStyleLst>
      <a:solidFill>
        <a:schemeClr val="phClr"/>
      </a:solidFill>
      <a:gradFill rotWithShape="1">
        <a:gsLst>
          <a:gs pos="0">
            <a:schemeClr val="phClr">
              <a:tint val="83000"/>
              <a:satMod val="100000"/>
              <a:lumMod val="100000"/>
            </a:schemeClr>
          </a:gs>
          <a:gs pos="100000">
            <a:schemeClr val="phClr">
              <a:tint val="61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  <a:gradFill rotWithShape="1">
        <a:gsLst>
          <a:gs pos="0">
            <a:schemeClr val="phClr">
              <a:tint val="100000"/>
              <a:shade val="85000"/>
              <a:satMod val="100000"/>
              <a:lumMod val="100000"/>
            </a:schemeClr>
          </a:gs>
          <a:gs pos="100000">
            <a:schemeClr val="phClr">
              <a:tint val="90000"/>
              <a:shade val="100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</a:fillStyleLst>
    <a:lnStyleLst>
      <a:ln w="9525" cap="flat" cmpd="sng" algn="ctr">
        <a:solidFill>
          <a:schemeClr val="phClr"/>
        </a:solidFill>
        <a:prstDash val="solid"/>
      </a:ln>
      <a:ln w="15875" cap="flat" cmpd="sng" algn="ctr">
        <a:solidFill>
          <a:schemeClr val="phClr"/>
        </a:solidFill>
        <a:prstDash val="solid"/>
      </a:ln>
      <a:ln w="1905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12700" dir="5400000" algn="ctr" rotWithShape="0">
            <a:srgbClr val="000000">
              <a:alpha val="50000"/>
            </a:srgbClr>
          </a:outerShdw>
        </a:effectLst>
      </a:effectStyle>
      <a:effectStyle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phClr">
              <a:shade val="35000"/>
              <a:satMod val="16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hade val="85000"/>
          <a:satMod val="125000"/>
        </a:schemeClr>
      </a:solidFill>
      <a:blipFill rotWithShape="1">
        <a:blip xmlns:r="http://schemas.openxmlformats.org/officeDocument/2006/relationships" r:embed="rId1">
          <a:duotone>
            <a:schemeClr val="phClr">
              <a:tint val="95000"/>
              <a:shade val="74000"/>
              <a:satMod val="230000"/>
            </a:schemeClr>
            <a:schemeClr val="phClr">
              <a:tint val="92000"/>
              <a:shade val="69000"/>
              <a:satMod val="250000"/>
            </a:schemeClr>
          </a:duotone>
        </a:blip>
        <a:tile tx="0" ty="0" sx="40000" sy="40000" flip="none" algn="tl"/>
      </a:blipFill>
    </a:bgFillStyleLst>
  </a:fmtScheme>
</a:themeOverride>
</file>

<file path=ppt/theme/themeOverride3.xml><?xml version="1.0" encoding="utf-8"?>
<a:themeOverride xmlns:a="http://schemas.openxmlformats.org/drawingml/2006/main">
  <a:clrScheme name="Integral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B9F25"/>
    </a:hlink>
    <a:folHlink>
      <a:srgbClr val="B26B02"/>
    </a:folHlink>
  </a:clrScheme>
  <a:fontScheme name="Integral">
    <a:majorFont>
      <a:latin typeface="Tw Cen MT Condensed" panose="020B06060201040202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Tw Cen MT" panose="020B06020201040206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inorFont>
  </a:fontScheme>
  <a:fmtScheme name="Integral">
    <a:fillStyleLst>
      <a:solidFill>
        <a:schemeClr val="phClr"/>
      </a:solidFill>
      <a:gradFill rotWithShape="1">
        <a:gsLst>
          <a:gs pos="0">
            <a:schemeClr val="phClr">
              <a:tint val="83000"/>
              <a:satMod val="100000"/>
              <a:lumMod val="100000"/>
            </a:schemeClr>
          </a:gs>
          <a:gs pos="100000">
            <a:schemeClr val="phClr">
              <a:tint val="61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  <a:gradFill rotWithShape="1">
        <a:gsLst>
          <a:gs pos="0">
            <a:schemeClr val="phClr">
              <a:tint val="100000"/>
              <a:shade val="85000"/>
              <a:satMod val="100000"/>
              <a:lumMod val="100000"/>
            </a:schemeClr>
          </a:gs>
          <a:gs pos="100000">
            <a:schemeClr val="phClr">
              <a:tint val="90000"/>
              <a:shade val="100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</a:fillStyleLst>
    <a:lnStyleLst>
      <a:ln w="9525" cap="flat" cmpd="sng" algn="ctr">
        <a:solidFill>
          <a:schemeClr val="phClr"/>
        </a:solidFill>
        <a:prstDash val="solid"/>
      </a:ln>
      <a:ln w="15875" cap="flat" cmpd="sng" algn="ctr">
        <a:solidFill>
          <a:schemeClr val="phClr"/>
        </a:solidFill>
        <a:prstDash val="solid"/>
      </a:ln>
      <a:ln w="1905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12700" dir="5400000" algn="ctr" rotWithShape="0">
            <a:srgbClr val="000000">
              <a:alpha val="50000"/>
            </a:srgbClr>
          </a:outerShdw>
        </a:effectLst>
      </a:effectStyle>
      <a:effectStyle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phClr">
              <a:shade val="35000"/>
              <a:satMod val="16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hade val="85000"/>
          <a:satMod val="125000"/>
        </a:schemeClr>
      </a:solidFill>
      <a:blipFill rotWithShape="1">
        <a:blip xmlns:r="http://schemas.openxmlformats.org/officeDocument/2006/relationships" r:embed="rId1">
          <a:duotone>
            <a:schemeClr val="phClr">
              <a:tint val="95000"/>
              <a:shade val="74000"/>
              <a:satMod val="230000"/>
            </a:schemeClr>
            <a:schemeClr val="phClr">
              <a:tint val="92000"/>
              <a:shade val="69000"/>
              <a:satMod val="250000"/>
            </a:schemeClr>
          </a:duotone>
        </a:blip>
        <a:tile tx="0" ty="0" sx="40000" sy="40000" flip="none" algn="tl"/>
      </a:blipFill>
    </a:bgFillStyleLst>
  </a:fmtScheme>
</a:themeOverride>
</file>

<file path=ppt/theme/themeOverride4.xml><?xml version="1.0" encoding="utf-8"?>
<a:themeOverride xmlns:a="http://schemas.openxmlformats.org/drawingml/2006/main">
  <a:clrScheme name="Integral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B9F25"/>
    </a:hlink>
    <a:folHlink>
      <a:srgbClr val="B26B02"/>
    </a:folHlink>
  </a:clrScheme>
  <a:fontScheme name="Integral">
    <a:majorFont>
      <a:latin typeface="Tw Cen MT Condensed" panose="020B06060201040202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Tw Cen MT" panose="020B06020201040206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inorFont>
  </a:fontScheme>
  <a:fmtScheme name="Integral">
    <a:fillStyleLst>
      <a:solidFill>
        <a:schemeClr val="phClr"/>
      </a:solidFill>
      <a:gradFill rotWithShape="1">
        <a:gsLst>
          <a:gs pos="0">
            <a:schemeClr val="phClr">
              <a:tint val="83000"/>
              <a:satMod val="100000"/>
              <a:lumMod val="100000"/>
            </a:schemeClr>
          </a:gs>
          <a:gs pos="100000">
            <a:schemeClr val="phClr">
              <a:tint val="61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  <a:gradFill rotWithShape="1">
        <a:gsLst>
          <a:gs pos="0">
            <a:schemeClr val="phClr">
              <a:tint val="100000"/>
              <a:shade val="85000"/>
              <a:satMod val="100000"/>
              <a:lumMod val="100000"/>
            </a:schemeClr>
          </a:gs>
          <a:gs pos="100000">
            <a:schemeClr val="phClr">
              <a:tint val="90000"/>
              <a:shade val="100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</a:fillStyleLst>
    <a:lnStyleLst>
      <a:ln w="9525" cap="flat" cmpd="sng" algn="ctr">
        <a:solidFill>
          <a:schemeClr val="phClr"/>
        </a:solidFill>
        <a:prstDash val="solid"/>
      </a:ln>
      <a:ln w="15875" cap="flat" cmpd="sng" algn="ctr">
        <a:solidFill>
          <a:schemeClr val="phClr"/>
        </a:solidFill>
        <a:prstDash val="solid"/>
      </a:ln>
      <a:ln w="1905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12700" dir="5400000" algn="ctr" rotWithShape="0">
            <a:srgbClr val="000000">
              <a:alpha val="50000"/>
            </a:srgbClr>
          </a:outerShdw>
        </a:effectLst>
      </a:effectStyle>
      <a:effectStyle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phClr">
              <a:shade val="35000"/>
              <a:satMod val="16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hade val="85000"/>
          <a:satMod val="125000"/>
        </a:schemeClr>
      </a:solidFill>
      <a:blipFill rotWithShape="1">
        <a:blip xmlns:r="http://schemas.openxmlformats.org/officeDocument/2006/relationships" r:embed="rId1">
          <a:duotone>
            <a:schemeClr val="phClr">
              <a:tint val="95000"/>
              <a:shade val="74000"/>
              <a:satMod val="230000"/>
            </a:schemeClr>
            <a:schemeClr val="phClr">
              <a:tint val="92000"/>
              <a:shade val="69000"/>
              <a:satMod val="250000"/>
            </a:schemeClr>
          </a:duotone>
        </a:blip>
        <a:tile tx="0" ty="0" sx="40000" sy="40000" flip="none" algn="tl"/>
      </a:blipFill>
    </a:bgFillStyleLst>
  </a:fmtScheme>
</a:themeOverride>
</file>

<file path=ppt/theme/themeOverride5.xml><?xml version="1.0" encoding="utf-8"?>
<a:themeOverride xmlns:a="http://schemas.openxmlformats.org/drawingml/2006/main">
  <a:clrScheme name="Integral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B9F25"/>
    </a:hlink>
    <a:folHlink>
      <a:srgbClr val="B26B02"/>
    </a:folHlink>
  </a:clrScheme>
  <a:fontScheme name="Integral">
    <a:majorFont>
      <a:latin typeface="Tw Cen MT Condensed" panose="020B06060201040202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Tw Cen MT" panose="020B06020201040206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inorFont>
  </a:fontScheme>
  <a:fmtScheme name="Integral">
    <a:fillStyleLst>
      <a:solidFill>
        <a:schemeClr val="phClr"/>
      </a:solidFill>
      <a:gradFill rotWithShape="1">
        <a:gsLst>
          <a:gs pos="0">
            <a:schemeClr val="phClr">
              <a:tint val="83000"/>
              <a:satMod val="100000"/>
              <a:lumMod val="100000"/>
            </a:schemeClr>
          </a:gs>
          <a:gs pos="100000">
            <a:schemeClr val="phClr">
              <a:tint val="61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  <a:gradFill rotWithShape="1">
        <a:gsLst>
          <a:gs pos="0">
            <a:schemeClr val="phClr">
              <a:tint val="100000"/>
              <a:shade val="85000"/>
              <a:satMod val="100000"/>
              <a:lumMod val="100000"/>
            </a:schemeClr>
          </a:gs>
          <a:gs pos="100000">
            <a:schemeClr val="phClr">
              <a:tint val="90000"/>
              <a:shade val="100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</a:fillStyleLst>
    <a:lnStyleLst>
      <a:ln w="9525" cap="flat" cmpd="sng" algn="ctr">
        <a:solidFill>
          <a:schemeClr val="phClr"/>
        </a:solidFill>
        <a:prstDash val="solid"/>
      </a:ln>
      <a:ln w="15875" cap="flat" cmpd="sng" algn="ctr">
        <a:solidFill>
          <a:schemeClr val="phClr"/>
        </a:solidFill>
        <a:prstDash val="solid"/>
      </a:ln>
      <a:ln w="1905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12700" dir="5400000" algn="ctr" rotWithShape="0">
            <a:srgbClr val="000000">
              <a:alpha val="50000"/>
            </a:srgbClr>
          </a:outerShdw>
        </a:effectLst>
      </a:effectStyle>
      <a:effectStyle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phClr">
              <a:shade val="35000"/>
              <a:satMod val="16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hade val="85000"/>
          <a:satMod val="125000"/>
        </a:schemeClr>
      </a:solidFill>
      <a:blipFill rotWithShape="1">
        <a:blip xmlns:r="http://schemas.openxmlformats.org/officeDocument/2006/relationships" r:embed="rId1">
          <a:duotone>
            <a:schemeClr val="phClr">
              <a:tint val="95000"/>
              <a:shade val="74000"/>
              <a:satMod val="230000"/>
            </a:schemeClr>
            <a:schemeClr val="phClr">
              <a:tint val="92000"/>
              <a:shade val="69000"/>
              <a:satMod val="250000"/>
            </a:schemeClr>
          </a:duotone>
        </a:blip>
        <a:tile tx="0" ty="0" sx="40000" sy="40000" flip="none" algn="tl"/>
      </a:blipFill>
    </a:bgFillStyleLst>
  </a:fmtScheme>
</a:themeOverride>
</file>

<file path=ppt/theme/themeOverride6.xml><?xml version="1.0" encoding="utf-8"?>
<a:themeOverride xmlns:a="http://schemas.openxmlformats.org/drawingml/2006/main">
  <a:clrScheme name="Integral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B9F25"/>
    </a:hlink>
    <a:folHlink>
      <a:srgbClr val="B26B02"/>
    </a:folHlink>
  </a:clrScheme>
  <a:fontScheme name="Integral">
    <a:majorFont>
      <a:latin typeface="Tw Cen MT Condensed" panose="020B06060201040202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Tw Cen MT" panose="020B06020201040206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inorFont>
  </a:fontScheme>
  <a:fmtScheme name="Integral">
    <a:fillStyleLst>
      <a:solidFill>
        <a:schemeClr val="phClr"/>
      </a:solidFill>
      <a:gradFill rotWithShape="1">
        <a:gsLst>
          <a:gs pos="0">
            <a:schemeClr val="phClr">
              <a:tint val="83000"/>
              <a:satMod val="100000"/>
              <a:lumMod val="100000"/>
            </a:schemeClr>
          </a:gs>
          <a:gs pos="100000">
            <a:schemeClr val="phClr">
              <a:tint val="61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  <a:gradFill rotWithShape="1">
        <a:gsLst>
          <a:gs pos="0">
            <a:schemeClr val="phClr">
              <a:tint val="100000"/>
              <a:shade val="85000"/>
              <a:satMod val="100000"/>
              <a:lumMod val="100000"/>
            </a:schemeClr>
          </a:gs>
          <a:gs pos="100000">
            <a:schemeClr val="phClr">
              <a:tint val="90000"/>
              <a:shade val="100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</a:fillStyleLst>
    <a:lnStyleLst>
      <a:ln w="9525" cap="flat" cmpd="sng" algn="ctr">
        <a:solidFill>
          <a:schemeClr val="phClr"/>
        </a:solidFill>
        <a:prstDash val="solid"/>
      </a:ln>
      <a:ln w="15875" cap="flat" cmpd="sng" algn="ctr">
        <a:solidFill>
          <a:schemeClr val="phClr"/>
        </a:solidFill>
        <a:prstDash val="solid"/>
      </a:ln>
      <a:ln w="1905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12700" dir="5400000" algn="ctr" rotWithShape="0">
            <a:srgbClr val="000000">
              <a:alpha val="50000"/>
            </a:srgbClr>
          </a:outerShdw>
        </a:effectLst>
      </a:effectStyle>
      <a:effectStyle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phClr">
              <a:shade val="35000"/>
              <a:satMod val="16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hade val="85000"/>
          <a:satMod val="125000"/>
        </a:schemeClr>
      </a:solidFill>
      <a:blipFill rotWithShape="1">
        <a:blip xmlns:r="http://schemas.openxmlformats.org/officeDocument/2006/relationships" r:embed="rId1">
          <a:duotone>
            <a:schemeClr val="phClr">
              <a:tint val="95000"/>
              <a:shade val="74000"/>
              <a:satMod val="230000"/>
            </a:schemeClr>
            <a:schemeClr val="phClr">
              <a:tint val="92000"/>
              <a:shade val="69000"/>
              <a:satMod val="250000"/>
            </a:schemeClr>
          </a:duotone>
        </a:blip>
        <a:tile tx="0" ty="0" sx="40000" sy="40000" flip="none" algn="tl"/>
      </a:blipFill>
    </a:bgFillStyleLst>
  </a:fmtScheme>
</a:themeOverride>
</file>

<file path=ppt/theme/themeOverride7.xml><?xml version="1.0" encoding="utf-8"?>
<a:themeOverride xmlns:a="http://schemas.openxmlformats.org/drawingml/2006/main">
  <a:clrScheme name="Integral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B9F25"/>
    </a:hlink>
    <a:folHlink>
      <a:srgbClr val="B26B02"/>
    </a:folHlink>
  </a:clrScheme>
  <a:fontScheme name="Integral">
    <a:majorFont>
      <a:latin typeface="Tw Cen MT Condensed" panose="020B06060201040202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Tw Cen MT" panose="020B06020201040206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inorFont>
  </a:fontScheme>
  <a:fmtScheme name="Integral">
    <a:fillStyleLst>
      <a:solidFill>
        <a:schemeClr val="phClr"/>
      </a:solidFill>
      <a:gradFill rotWithShape="1">
        <a:gsLst>
          <a:gs pos="0">
            <a:schemeClr val="phClr">
              <a:tint val="83000"/>
              <a:satMod val="100000"/>
              <a:lumMod val="100000"/>
            </a:schemeClr>
          </a:gs>
          <a:gs pos="100000">
            <a:schemeClr val="phClr">
              <a:tint val="61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  <a:gradFill rotWithShape="1">
        <a:gsLst>
          <a:gs pos="0">
            <a:schemeClr val="phClr">
              <a:tint val="100000"/>
              <a:shade val="85000"/>
              <a:satMod val="100000"/>
              <a:lumMod val="100000"/>
            </a:schemeClr>
          </a:gs>
          <a:gs pos="100000">
            <a:schemeClr val="phClr">
              <a:tint val="90000"/>
              <a:shade val="100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</a:fillStyleLst>
    <a:lnStyleLst>
      <a:ln w="9525" cap="flat" cmpd="sng" algn="ctr">
        <a:solidFill>
          <a:schemeClr val="phClr"/>
        </a:solidFill>
        <a:prstDash val="solid"/>
      </a:ln>
      <a:ln w="15875" cap="flat" cmpd="sng" algn="ctr">
        <a:solidFill>
          <a:schemeClr val="phClr"/>
        </a:solidFill>
        <a:prstDash val="solid"/>
      </a:ln>
      <a:ln w="1905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12700" dir="5400000" algn="ctr" rotWithShape="0">
            <a:srgbClr val="000000">
              <a:alpha val="50000"/>
            </a:srgbClr>
          </a:outerShdw>
        </a:effectLst>
      </a:effectStyle>
      <a:effectStyle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phClr">
              <a:shade val="35000"/>
              <a:satMod val="16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hade val="85000"/>
          <a:satMod val="125000"/>
        </a:schemeClr>
      </a:solidFill>
      <a:blipFill rotWithShape="1">
        <a:blip xmlns:r="http://schemas.openxmlformats.org/officeDocument/2006/relationships" r:embed="rId1">
          <a:duotone>
            <a:schemeClr val="phClr">
              <a:tint val="95000"/>
              <a:shade val="74000"/>
              <a:satMod val="230000"/>
            </a:schemeClr>
            <a:schemeClr val="phClr">
              <a:tint val="92000"/>
              <a:shade val="69000"/>
              <a:satMod val="250000"/>
            </a:schemeClr>
          </a:duotone>
        </a:blip>
        <a:tile tx="0" ty="0" sx="40000" sy="40000" flip="none" algn="tl"/>
      </a:blipFill>
    </a:bgFillStyleLst>
  </a:fmtScheme>
</a:themeOverride>
</file>

<file path=ppt/theme/themeOverride8.xml><?xml version="1.0" encoding="utf-8"?>
<a:themeOverride xmlns:a="http://schemas.openxmlformats.org/drawingml/2006/main">
  <a:clrScheme name="Integral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B9F25"/>
    </a:hlink>
    <a:folHlink>
      <a:srgbClr val="B26B02"/>
    </a:folHlink>
  </a:clrScheme>
  <a:fontScheme name="Integral">
    <a:majorFont>
      <a:latin typeface="Tw Cen MT Condensed" panose="020B06060201040202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Tw Cen MT" panose="020B0602020104020603"/>
      <a:ea typeface=""/>
      <a:cs typeface=""/>
      <a:font script="Grek" typeface="Calibri"/>
      <a:font script="Cyrl" typeface="Calibri"/>
      <a:font script="Jpan" typeface="メイリオ"/>
      <a:font script="Hang" typeface="HY얕은샘물M"/>
      <a:font script="Hans" typeface="华文仿宋"/>
      <a:font script="Hant" typeface="微軟正黑體"/>
      <a:font script="Arab" typeface="Arial"/>
      <a:font script="Hebr" typeface="Levenim MT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inorFont>
  </a:fontScheme>
  <a:fmtScheme name="Integral">
    <a:fillStyleLst>
      <a:solidFill>
        <a:schemeClr val="phClr"/>
      </a:solidFill>
      <a:gradFill rotWithShape="1">
        <a:gsLst>
          <a:gs pos="0">
            <a:schemeClr val="phClr">
              <a:tint val="83000"/>
              <a:satMod val="100000"/>
              <a:lumMod val="100000"/>
            </a:schemeClr>
          </a:gs>
          <a:gs pos="100000">
            <a:schemeClr val="phClr">
              <a:tint val="61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  <a:gradFill rotWithShape="1">
        <a:gsLst>
          <a:gs pos="0">
            <a:schemeClr val="phClr">
              <a:tint val="100000"/>
              <a:shade val="85000"/>
              <a:satMod val="100000"/>
              <a:lumMod val="100000"/>
            </a:schemeClr>
          </a:gs>
          <a:gs pos="100000">
            <a:schemeClr val="phClr">
              <a:tint val="90000"/>
              <a:shade val="100000"/>
              <a:satMod val="150000"/>
              <a:lumMod val="100000"/>
            </a:schemeClr>
          </a:gs>
        </a:gsLst>
        <a:path path="circle">
          <a:fillToRect l="100000" t="100000" r="100000" b="100000"/>
        </a:path>
      </a:gradFill>
    </a:fillStyleLst>
    <a:lnStyleLst>
      <a:ln w="9525" cap="flat" cmpd="sng" algn="ctr">
        <a:solidFill>
          <a:schemeClr val="phClr"/>
        </a:solidFill>
        <a:prstDash val="solid"/>
      </a:ln>
      <a:ln w="15875" cap="flat" cmpd="sng" algn="ctr">
        <a:solidFill>
          <a:schemeClr val="phClr"/>
        </a:solidFill>
        <a:prstDash val="solid"/>
      </a:ln>
      <a:ln w="1905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12700" dir="5400000" algn="ctr" rotWithShape="0">
            <a:srgbClr val="000000">
              <a:alpha val="50000"/>
            </a:srgbClr>
          </a:outerShdw>
        </a:effectLst>
      </a:effectStyle>
      <a:effectStyle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phClr">
              <a:shade val="35000"/>
              <a:satMod val="16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hade val="85000"/>
          <a:satMod val="125000"/>
        </a:schemeClr>
      </a:solidFill>
      <a:blipFill rotWithShape="1">
        <a:blip xmlns:r="http://schemas.openxmlformats.org/officeDocument/2006/relationships" r:embed="rId1">
          <a:duotone>
            <a:schemeClr val="phClr">
              <a:tint val="95000"/>
              <a:shade val="74000"/>
              <a:satMod val="230000"/>
            </a:schemeClr>
            <a:schemeClr val="phClr">
              <a:tint val="92000"/>
              <a:shade val="69000"/>
              <a:satMod val="250000"/>
            </a:schemeClr>
          </a:duotone>
        </a:blip>
        <a:tile tx="0" ty="0" sx="40000" sy="40000" flip="none" algn="tl"/>
      </a:blip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536</TotalTime>
  <Words>645</Words>
  <Application>Microsoft Office PowerPoint</Application>
  <PresentationFormat>Custom</PresentationFormat>
  <Paragraphs>109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Cambria Math</vt:lpstr>
      <vt:lpstr>Lora</vt:lpstr>
      <vt:lpstr>Cambria</vt:lpstr>
      <vt:lpstr>Arimo</vt:lpstr>
      <vt:lpstr>Georgia</vt:lpstr>
      <vt:lpstr>Forum</vt:lpstr>
      <vt:lpstr>Arial</vt:lpstr>
      <vt:lpstr>Calibri</vt:lpstr>
      <vt:lpstr>Bookman Old Style</vt:lpstr>
      <vt:lpstr>Arimo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Swiggy data analysis ppt</dc:title>
  <cp:lastModifiedBy>Maasahebbi Ustad desktop</cp:lastModifiedBy>
  <cp:revision>31</cp:revision>
  <dcterms:created xsi:type="dcterms:W3CDTF">2006-08-16T00:00:00Z</dcterms:created>
  <dcterms:modified xsi:type="dcterms:W3CDTF">2023-12-07T12:35:54Z</dcterms:modified>
  <dc:identifier>DAFm58xmLFA</dc:identifier>
</cp:coreProperties>
</file>

<file path=docProps/thumbnail.jpeg>
</file>